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sldIdLst>
    <p:sldId id="256" r:id="rId2"/>
    <p:sldId id="629" r:id="rId3"/>
    <p:sldId id="630" r:id="rId4"/>
    <p:sldId id="631" r:id="rId5"/>
    <p:sldId id="632" r:id="rId6"/>
    <p:sldId id="614" r:id="rId7"/>
    <p:sldId id="624" r:id="rId8"/>
    <p:sldId id="619" r:id="rId9"/>
    <p:sldId id="579" r:id="rId10"/>
    <p:sldId id="633" r:id="rId11"/>
    <p:sldId id="615" r:id="rId12"/>
    <p:sldId id="626" r:id="rId13"/>
    <p:sldId id="622" r:id="rId14"/>
    <p:sldId id="635" r:id="rId15"/>
    <p:sldId id="628"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732DEE-B7B4-4666-BB61-632F15655AA7}">
          <p14:sldIdLst>
            <p14:sldId id="256"/>
            <p14:sldId id="629"/>
            <p14:sldId id="630"/>
            <p14:sldId id="631"/>
            <p14:sldId id="632"/>
            <p14:sldId id="614"/>
            <p14:sldId id="624"/>
            <p14:sldId id="619"/>
            <p14:sldId id="579"/>
            <p14:sldId id="633"/>
            <p14:sldId id="615"/>
            <p14:sldId id="626"/>
            <p14:sldId id="622"/>
            <p14:sldId id="635"/>
            <p14:sldId id="628"/>
          </p14:sldIdLst>
        </p14:section>
        <p14:section name="Untitled Section" id="{B3FA30B5-1137-4209-A5FF-8387CA18861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die Stevens" initials="FS" lastIdx="1" clrIdx="0">
    <p:extLst>
      <p:ext uri="{19B8F6BF-5375-455C-9EA6-DF929625EA0E}">
        <p15:presenceInfo xmlns:p15="http://schemas.microsoft.com/office/powerpoint/2012/main" userId="S::fstevens@groveparkfoundation.org::80e69002-2a09-4f00-b250-9c054bc70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DF2ED"/>
    <a:srgbClr val="07694C"/>
    <a:srgbClr val="046A4C"/>
    <a:srgbClr val="8FC7EA"/>
    <a:srgbClr val="DFE3E2"/>
    <a:srgbClr val="0563C1"/>
    <a:srgbClr val="D84028"/>
    <a:srgbClr val="FFDD71"/>
    <a:srgbClr val="596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3918" autoAdjust="0"/>
  </p:normalViewPr>
  <p:slideViewPr>
    <p:cSldViewPr snapToGrid="0">
      <p:cViewPr varScale="1">
        <p:scale>
          <a:sx n="107" d="100"/>
          <a:sy n="107" d="100"/>
        </p:scale>
        <p:origin x="153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2028"/>
          </a:xfrm>
          <a:prstGeom prst="rect">
            <a:avLst/>
          </a:prstGeom>
        </p:spPr>
        <p:txBody>
          <a:bodyPr vert="horz" lIns="94840" tIns="47420" rIns="94840" bIns="47420" rtlCol="0"/>
          <a:lstStyle>
            <a:lvl1pPr algn="l">
              <a:defRPr sz="1200"/>
            </a:lvl1pPr>
          </a:lstStyle>
          <a:p>
            <a:endParaRPr lang="en-US"/>
          </a:p>
        </p:txBody>
      </p:sp>
      <p:sp>
        <p:nvSpPr>
          <p:cNvPr id="3" name="Date Placeholder 2"/>
          <p:cNvSpPr>
            <a:spLocks noGrp="1"/>
          </p:cNvSpPr>
          <p:nvPr>
            <p:ph type="dt" idx="1"/>
          </p:nvPr>
        </p:nvSpPr>
        <p:spPr>
          <a:xfrm>
            <a:off x="4142962" y="0"/>
            <a:ext cx="3170583" cy="482028"/>
          </a:xfrm>
          <a:prstGeom prst="rect">
            <a:avLst/>
          </a:prstGeom>
        </p:spPr>
        <p:txBody>
          <a:bodyPr vert="horz" lIns="94840" tIns="47420" rIns="94840" bIns="47420" rtlCol="0"/>
          <a:lstStyle>
            <a:lvl1pPr algn="r">
              <a:defRPr sz="1200"/>
            </a:lvl1pPr>
          </a:lstStyle>
          <a:p>
            <a:fld id="{5B89ED4A-8CA1-48A7-BF46-5CA67D8639E4}" type="datetimeFigureOut">
              <a:rPr lang="en-US" smtClean="0"/>
              <a:t>5/4/2021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40" tIns="47420" rIns="94840" bIns="47420" rtlCol="0" anchor="ctr"/>
          <a:lstStyle/>
          <a:p>
            <a:endParaRPr lang="en-US"/>
          </a:p>
        </p:txBody>
      </p:sp>
      <p:sp>
        <p:nvSpPr>
          <p:cNvPr id="5" name="Notes Placeholder 4"/>
          <p:cNvSpPr>
            <a:spLocks noGrp="1"/>
          </p:cNvSpPr>
          <p:nvPr>
            <p:ph type="body" sz="quarter" idx="3"/>
          </p:nvPr>
        </p:nvSpPr>
        <p:spPr>
          <a:xfrm>
            <a:off x="732184" y="4620250"/>
            <a:ext cx="5850834" cy="3780801"/>
          </a:xfrm>
          <a:prstGeom prst="rect">
            <a:avLst/>
          </a:prstGeom>
        </p:spPr>
        <p:txBody>
          <a:bodyPr vert="horz" lIns="94840" tIns="47420" rIns="94840" bIns="474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583" cy="482028"/>
          </a:xfrm>
          <a:prstGeom prst="rect">
            <a:avLst/>
          </a:prstGeom>
        </p:spPr>
        <p:txBody>
          <a:bodyPr vert="horz" lIns="94840" tIns="47420" rIns="94840" bIns="47420"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8"/>
          </a:xfrm>
          <a:prstGeom prst="rect">
            <a:avLst/>
          </a:prstGeom>
        </p:spPr>
        <p:txBody>
          <a:bodyPr vert="horz" lIns="94840" tIns="47420" rIns="94840" bIns="47420" rtlCol="0" anchor="b"/>
          <a:lstStyle>
            <a:lvl1pPr algn="r">
              <a:defRPr sz="1200"/>
            </a:lvl1pPr>
          </a:lstStyle>
          <a:p>
            <a:fld id="{2A1D8C72-CEE0-4B81-B428-58A9A401446A}" type="slidenum">
              <a:rPr lang="en-US" smtClean="0"/>
              <a:t>‹#›</a:t>
            </a:fld>
            <a:endParaRPr lang="en-US"/>
          </a:p>
        </p:txBody>
      </p:sp>
    </p:spTree>
    <p:extLst>
      <p:ext uri="{BB962C8B-B14F-4D97-AF65-F5344CB8AC3E}">
        <p14:creationId xmlns:p14="http://schemas.microsoft.com/office/powerpoint/2010/main" val="412535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37444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145275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87736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254972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382862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45979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238064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393779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255181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321088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76AAB-4FEB-474C-85AA-5B5E5C1A6B57}" type="slidenum">
              <a:rPr lang="en-US" smtClean="0"/>
              <a:t>‹#›</a:t>
            </a:fld>
            <a:endParaRPr lang="en-US"/>
          </a:p>
        </p:txBody>
      </p:sp>
    </p:spTree>
    <p:extLst>
      <p:ext uri="{BB962C8B-B14F-4D97-AF65-F5344CB8AC3E}">
        <p14:creationId xmlns:p14="http://schemas.microsoft.com/office/powerpoint/2010/main" val="246248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lumMod val="85000"/>
                <a:alpha val="10000"/>
              </a:schemeClr>
            </a:gs>
            <a:gs pos="0">
              <a:schemeClr val="accent1">
                <a:lumMod val="5000"/>
                <a:lumOff val="95000"/>
              </a:schemeClr>
            </a:gs>
            <a:gs pos="73000">
              <a:schemeClr val="accent4">
                <a:lumMod val="40000"/>
                <a:lumOff val="60000"/>
              </a:schemeClr>
            </a:gs>
            <a:gs pos="89000">
              <a:schemeClr val="accent4">
                <a:lumMod val="20000"/>
                <a:lumOff val="80000"/>
              </a:schemeClr>
            </a:gs>
            <a:gs pos="100000">
              <a:schemeClr val="accent4">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76AAB-4FEB-474C-85AA-5B5E5C1A6B57}" type="slidenum">
              <a:rPr lang="en-US" smtClean="0"/>
              <a:t>‹#›</a:t>
            </a:fld>
            <a:endParaRPr lang="en-US"/>
          </a:p>
        </p:txBody>
      </p:sp>
    </p:spTree>
    <p:extLst>
      <p:ext uri="{BB962C8B-B14F-4D97-AF65-F5344CB8AC3E}">
        <p14:creationId xmlns:p14="http://schemas.microsoft.com/office/powerpoint/2010/main" val="26151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540" r="18159" b="-2"/>
          <a:stretch/>
        </p:blipFill>
        <p:spPr>
          <a:xfrm>
            <a:off x="20" y="10"/>
            <a:ext cx="5121227"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7" name="Title 1">
            <a:extLst>
              <a:ext uri="{FF2B5EF4-FFF2-40B4-BE49-F238E27FC236}">
                <a16:creationId xmlns:a16="http://schemas.microsoft.com/office/drawing/2014/main" id="{FBDE9C0F-1E2E-42E5-93DC-0E09F2478C56}"/>
              </a:ext>
            </a:extLst>
          </p:cNvPr>
          <p:cNvSpPr>
            <a:spLocks noGrp="1"/>
          </p:cNvSpPr>
          <p:nvPr>
            <p:ph type="ctrTitle"/>
          </p:nvPr>
        </p:nvSpPr>
        <p:spPr>
          <a:xfrm>
            <a:off x="5315428" y="1406149"/>
            <a:ext cx="3708854" cy="2289954"/>
          </a:xfrm>
        </p:spPr>
        <p:txBody>
          <a:bodyPr>
            <a:normAutofit/>
          </a:bodyPr>
          <a:lstStyle/>
          <a:p>
            <a:pPr algn="r"/>
            <a:r>
              <a:rPr lang="en-US" sz="3200" b="1" dirty="0">
                <a:solidFill>
                  <a:schemeClr val="accent2">
                    <a:lumMod val="60000"/>
                    <a:lumOff val="40000"/>
                  </a:schemeClr>
                </a:solidFill>
                <a:effectLst>
                  <a:outerShdw blurRad="38100" dist="38100" dir="2700000" algn="tl">
                    <a:srgbClr val="000000">
                      <a:alpha val="43137"/>
                    </a:srgbClr>
                  </a:outerShdw>
                </a:effectLst>
                <a:latin typeface="Segoe UI" panose="020B0502040204020203" pitchFamily="34" charset="0"/>
              </a:rPr>
              <a:t>N.O.W. Financial Capability Program </a:t>
            </a:r>
            <a:br>
              <a:rPr lang="en-US" sz="1900" b="1" dirty="0">
                <a:latin typeface="Segoe UI" panose="020B0502040204020203" pitchFamily="34" charset="0"/>
              </a:rPr>
            </a:br>
            <a:r>
              <a:rPr lang="en-US" sz="2000" i="1" dirty="0">
                <a:effectLst/>
                <a:latin typeface="Segoe UI Semilight" panose="020B0402040204020203" pitchFamily="34" charset="0"/>
                <a:ea typeface="Calibri" panose="020F0502020204030204" pitchFamily="34" charset="0"/>
                <a:cs typeface="Arial" panose="020B0604020202020204" pitchFamily="34" charset="0"/>
              </a:rPr>
              <a:t>Neighborhood Opportunities for Wealth</a:t>
            </a:r>
            <a:br>
              <a:rPr lang="en-US" sz="2000" i="1" dirty="0">
                <a:effectLst/>
                <a:latin typeface="Calibri" panose="020F0502020204030204" pitchFamily="34" charset="0"/>
                <a:ea typeface="Calibri" panose="020F0502020204030204" pitchFamily="34" charset="0"/>
                <a:cs typeface="Arial" panose="020B0604020202020204" pitchFamily="34" charset="0"/>
              </a:rPr>
            </a:br>
            <a:endParaRPr lang="en-US" sz="1900" b="1" dirty="0">
              <a:latin typeface="Segoe UI Semibold" panose="020B0702040204020203" pitchFamily="34" charset="0"/>
              <a:cs typeface="Segoe UI Semibold" panose="020B0702040204020203" pitchFamily="34" charset="0"/>
            </a:endParaRPr>
          </a:p>
        </p:txBody>
      </p:sp>
      <p:sp>
        <p:nvSpPr>
          <p:cNvPr id="31" name="Title 1">
            <a:extLst>
              <a:ext uri="{FF2B5EF4-FFF2-40B4-BE49-F238E27FC236}">
                <a16:creationId xmlns:a16="http://schemas.microsoft.com/office/drawing/2014/main" id="{FA26E4C3-8810-4733-A1E3-F7ACDBCCD90C}"/>
              </a:ext>
            </a:extLst>
          </p:cNvPr>
          <p:cNvSpPr txBox="1">
            <a:spLocks/>
          </p:cNvSpPr>
          <p:nvPr/>
        </p:nvSpPr>
        <p:spPr>
          <a:xfrm>
            <a:off x="4836396" y="736984"/>
            <a:ext cx="3993705" cy="3753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1900" dirty="0">
                <a:latin typeface="Segoe UI Semibold" panose="020B0702040204020203" pitchFamily="34" charset="0"/>
                <a:cs typeface="Segoe UI Semibold" panose="020B0702040204020203" pitchFamily="34" charset="0"/>
              </a:rPr>
            </a:br>
            <a:endParaRPr lang="en-US" sz="1900" b="1" dirty="0">
              <a:latin typeface="Segoe UI Semibold" panose="020B0702040204020203" pitchFamily="34" charset="0"/>
              <a:cs typeface="Segoe UI Semibold" panose="020B0702040204020203" pitchFamily="34" charset="0"/>
            </a:endParaRPr>
          </a:p>
        </p:txBody>
      </p:sp>
      <p:sp>
        <p:nvSpPr>
          <p:cNvPr id="33" name="TextBox 32">
            <a:extLst>
              <a:ext uri="{FF2B5EF4-FFF2-40B4-BE49-F238E27FC236}">
                <a16:creationId xmlns:a16="http://schemas.microsoft.com/office/drawing/2014/main" id="{9527B356-7F6D-490E-B1B0-48ACA31A60B0}"/>
              </a:ext>
            </a:extLst>
          </p:cNvPr>
          <p:cNvSpPr txBox="1"/>
          <p:nvPr/>
        </p:nvSpPr>
        <p:spPr>
          <a:xfrm>
            <a:off x="4836396" y="3852544"/>
            <a:ext cx="4187886" cy="1938992"/>
          </a:xfrm>
          <a:prstGeom prst="rect">
            <a:avLst/>
          </a:prstGeom>
          <a:noFill/>
        </p:spPr>
        <p:txBody>
          <a:bodyPr wrap="square">
            <a:spAutoFit/>
          </a:bodyPr>
          <a:lstStyle/>
          <a:p>
            <a:pPr algn="r"/>
            <a:r>
              <a:rPr lang="en-US" sz="1200" dirty="0">
                <a:effectLst/>
                <a:latin typeface="Segoe UI Semilight" panose="020B0402040204020203" pitchFamily="34" charset="0"/>
                <a:ea typeface="Times New Roman" panose="02020603050405020304" pitchFamily="18" charset="0"/>
                <a:cs typeface="Arial" panose="020B0604020202020204" pitchFamily="34" charset="0"/>
              </a:rPr>
              <a:t>“Our only hope today lies in our ability to recapture the revolutionary spirit and go out into a sometimes-hostile world declaring eternal hostility to poverty, racism, and militarism…...</a:t>
            </a:r>
            <a:r>
              <a:rPr lang="en-US" sz="1200" i="1" dirty="0">
                <a:effectLst/>
                <a:latin typeface="Segoe UI Semilight" panose="020B0402040204020203" pitchFamily="34" charset="0"/>
                <a:ea typeface="Times New Roman" panose="02020603050405020304" pitchFamily="18" charset="0"/>
                <a:cs typeface="Arial" panose="020B0604020202020204" pitchFamily="34" charset="0"/>
              </a:rPr>
              <a:t>We are now faced with the fact that tomorrow is today. We are confronted with the </a:t>
            </a:r>
            <a:r>
              <a:rPr lang="en-US" sz="1200" b="1" i="1" dirty="0">
                <a:effectLst/>
                <a:latin typeface="Segoe UI Semilight" panose="020B0402040204020203" pitchFamily="34" charset="0"/>
                <a:ea typeface="Times New Roman" panose="02020603050405020304" pitchFamily="18" charset="0"/>
                <a:cs typeface="Arial" panose="020B0604020202020204" pitchFamily="34" charset="0"/>
              </a:rPr>
              <a:t>fierce urgency of now.</a:t>
            </a:r>
            <a:r>
              <a:rPr lang="en-US" sz="1200" i="1" dirty="0">
                <a:effectLst/>
                <a:latin typeface="Segoe UI Semilight" panose="020B0402040204020203" pitchFamily="34" charset="0"/>
                <a:ea typeface="Times New Roman" panose="02020603050405020304" pitchFamily="18" charset="0"/>
                <a:cs typeface="Arial" panose="020B0604020202020204" pitchFamily="34" charset="0"/>
              </a:rPr>
              <a:t> In this unfolding conundrum of life and history there is such a thing as being too late. Procrastination is still the thief of time. Life often leaves us standing bare, naked and dejected with a lost opportunity</a:t>
            </a:r>
            <a:r>
              <a:rPr lang="en-US" sz="1200" dirty="0">
                <a:effectLst/>
                <a:latin typeface="Segoe UI Semilight" panose="020B0402040204020203" pitchFamily="34" charset="0"/>
                <a:ea typeface="Times New Roman" panose="02020603050405020304" pitchFamily="18" charset="0"/>
                <a:cs typeface="Arial" panose="020B0604020202020204" pitchFamily="34" charset="0"/>
              </a:rPr>
              <a:t>.”</a:t>
            </a:r>
            <a:br>
              <a:rPr lang="en-US" sz="1200" dirty="0">
                <a:effectLst/>
                <a:latin typeface="Calibri" panose="020F0502020204030204" pitchFamily="34" charset="0"/>
                <a:ea typeface="Calibri" panose="020F0502020204030204" pitchFamily="34" charset="0"/>
                <a:cs typeface="Arial" panose="020B0604020202020204" pitchFamily="34" charset="0"/>
              </a:rPr>
            </a:br>
            <a:r>
              <a:rPr lang="en-US" sz="1200" b="1" dirty="0">
                <a:effectLst/>
                <a:latin typeface="Calibri" panose="020F0502020204030204" pitchFamily="34" charset="0"/>
                <a:ea typeface="Calibri" panose="020F0502020204030204" pitchFamily="34" charset="0"/>
                <a:cs typeface="Arial" panose="020B0604020202020204" pitchFamily="34" charset="0"/>
              </a:rPr>
              <a:t>Dr. Martin Luther King Jr.</a:t>
            </a:r>
            <a:endParaRPr lang="en-US" sz="1200" b="1" dirty="0"/>
          </a:p>
        </p:txBody>
      </p:sp>
    </p:spTree>
    <p:extLst>
      <p:ext uri="{BB962C8B-B14F-4D97-AF65-F5344CB8AC3E}">
        <p14:creationId xmlns:p14="http://schemas.microsoft.com/office/powerpoint/2010/main" val="35922735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605" y="542819"/>
            <a:ext cx="2314992" cy="1645920"/>
          </a:xfrm>
          <a:custGeom>
            <a:avLst/>
            <a:gdLst>
              <a:gd name="connsiteX0" fmla="*/ 0 w 2314992"/>
              <a:gd name="connsiteY0" fmla="*/ 0 h 1645920"/>
              <a:gd name="connsiteX1" fmla="*/ 2314992 w 2314992"/>
              <a:gd name="connsiteY1" fmla="*/ 0 h 1645920"/>
              <a:gd name="connsiteX2" fmla="*/ 2314992 w 2314992"/>
              <a:gd name="connsiteY2" fmla="*/ 1645920 h 1645920"/>
              <a:gd name="connsiteX3" fmla="*/ 0 w 2314992"/>
              <a:gd name="connsiteY3" fmla="*/ 1645920 h 1645920"/>
              <a:gd name="connsiteX4" fmla="*/ 0 w 2314992"/>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92" h="1645920" fill="none" extrusionOk="0">
                <a:moveTo>
                  <a:pt x="0" y="0"/>
                </a:moveTo>
                <a:cubicBezTo>
                  <a:pt x="242789" y="-49533"/>
                  <a:pt x="1555449" y="-14809"/>
                  <a:pt x="2314992" y="0"/>
                </a:cubicBezTo>
                <a:cubicBezTo>
                  <a:pt x="2389442" y="348435"/>
                  <a:pt x="2408478" y="1331373"/>
                  <a:pt x="2314992" y="1645920"/>
                </a:cubicBezTo>
                <a:cubicBezTo>
                  <a:pt x="1261192" y="1597689"/>
                  <a:pt x="915599" y="1730375"/>
                  <a:pt x="0" y="1645920"/>
                </a:cubicBezTo>
                <a:cubicBezTo>
                  <a:pt x="-124087" y="1124365"/>
                  <a:pt x="-131099" y="565443"/>
                  <a:pt x="0" y="0"/>
                </a:cubicBezTo>
                <a:close/>
              </a:path>
              <a:path w="2314992" h="1645920" stroke="0" extrusionOk="0">
                <a:moveTo>
                  <a:pt x="0" y="0"/>
                </a:moveTo>
                <a:cubicBezTo>
                  <a:pt x="483629" y="118645"/>
                  <a:pt x="1208196" y="116012"/>
                  <a:pt x="2314992" y="0"/>
                </a:cubicBezTo>
                <a:cubicBezTo>
                  <a:pt x="2451212" y="643649"/>
                  <a:pt x="2171081" y="1354794"/>
                  <a:pt x="2314992" y="1645920"/>
                </a:cubicBezTo>
                <a:cubicBezTo>
                  <a:pt x="1355717" y="1780520"/>
                  <a:pt x="905010" y="1488724"/>
                  <a:pt x="0" y="1645920"/>
                </a:cubicBezTo>
                <a:cubicBezTo>
                  <a:pt x="-123881" y="1042747"/>
                  <a:pt x="1864" y="777272"/>
                  <a:pt x="0" y="0"/>
                </a:cubicBezTo>
                <a:close/>
              </a:path>
            </a:pathLst>
          </a:custGeom>
          <a:solidFill>
            <a:schemeClr val="accent2">
              <a:lumMod val="40000"/>
              <a:lumOff val="60000"/>
            </a:schemeClr>
          </a:solidFill>
          <a:ln>
            <a:solidFill>
              <a:schemeClr val="tx1"/>
            </a:solidFill>
            <a:prstDash val="dash"/>
            <a:bevel/>
            <a:extLst>
              <a:ext uri="{C807C97D-BFC1-408E-A445-0C87EB9F89A2}">
                <ask:lineSketchStyleProps xmlns:ask="http://schemas.microsoft.com/office/drawing/2018/sketchyshapes" sd="1219033472">
                  <ask:type>
                    <ask:lineSketchCurved/>
                  </ask:type>
                </ask:lineSketchStyleProps>
              </a:ext>
            </a:extLst>
          </a:ln>
        </p:spPr>
        <p:txBody>
          <a:bodyPr vert="horz" lIns="91440" tIns="45720" rIns="91440" bIns="45720" rtlCol="0" anchor="ctr">
            <a:normAutofit/>
          </a:bodyPr>
          <a:lstStyle/>
          <a:p>
            <a:pPr marL="0" indent="0"/>
            <a:r>
              <a:rPr lang="en-US" sz="3000" b="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Income Targets</a:t>
            </a:r>
            <a:endParaRPr lang="en-US" sz="3000" b="1" i="1" kern="1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18" name="Title 1">
            <a:extLst>
              <a:ext uri="{FF2B5EF4-FFF2-40B4-BE49-F238E27FC236}">
                <a16:creationId xmlns:a16="http://schemas.microsoft.com/office/drawing/2014/main" id="{5BDBABD8-2313-4DEB-A0EA-4D21B0BD5BFD}"/>
              </a:ext>
            </a:extLst>
          </p:cNvPr>
          <p:cNvSpPr txBox="1">
            <a:spLocks/>
          </p:cNvSpPr>
          <p:nvPr/>
        </p:nvSpPr>
        <p:spPr>
          <a:xfrm>
            <a:off x="2825087" y="542819"/>
            <a:ext cx="5966308" cy="1645920"/>
          </a:xfrm>
          <a:prstGeom prst="rect">
            <a:avLst/>
          </a:prstGeom>
          <a:ln>
            <a:solidFill>
              <a:schemeClr val="tx1"/>
            </a:solidFill>
            <a:prstDash val="dash"/>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0" fontAlgn="base" latinLnBrk="0" hangingPunct="0">
              <a:lnSpc>
                <a:spcPct val="90000"/>
              </a:lnSpc>
              <a:spcBef>
                <a:spcPct val="0"/>
              </a:spcBef>
              <a:spcAft>
                <a:spcPts val="600"/>
              </a:spcAft>
              <a:buClrTx/>
              <a:buSzTx/>
              <a:buFontTx/>
              <a:buNone/>
              <a:tabLst>
                <a:tab pos="2971800" algn="ctr"/>
                <a:tab pos="5943600" algn="r"/>
              </a:tabLst>
              <a:defRPr/>
            </a:pPr>
            <a:r>
              <a:rPr kumimoji="0" lang="en-US" altLang="en-US" sz="240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light" panose="020B0402040204020203" pitchFamily="34" charset="0"/>
                <a:ea typeface="Times New Roman" panose="02020603050405020304" pitchFamily="18" charset="0"/>
                <a:cs typeface="Segoe UI Semilight" panose="020B0402040204020203" pitchFamily="34" charset="0"/>
              </a:rPr>
              <a:t>NOW </a:t>
            </a:r>
            <a:r>
              <a:rPr lang="en-US" sz="2400" dirty="0">
                <a:effectLst>
                  <a:outerShdw blurRad="38100" dist="38100" dir="2700000" algn="tl">
                    <a:srgbClr val="000000">
                      <a:alpha val="43137"/>
                    </a:srgbClr>
                  </a:outerShdw>
                </a:effectLst>
                <a:latin typeface="Segoe UI Semilight" panose="020B0402040204020203" pitchFamily="34" charset="0"/>
                <a:ea typeface="Times New Roman" panose="02020603050405020304" pitchFamily="18" charset="0"/>
                <a:cs typeface="Segoe UI Semilight" panose="020B0402040204020203" pitchFamily="34" charset="0"/>
              </a:rPr>
              <a:t>Program eligibility is limited to participants whose incomes are 80% AMI or below</a:t>
            </a:r>
            <a:r>
              <a:rPr lang="en-US" sz="2400" i="1" dirty="0">
                <a:effectLst>
                  <a:outerShdw blurRad="38100" dist="38100" dir="2700000" algn="tl">
                    <a:srgbClr val="000000">
                      <a:alpha val="43137"/>
                    </a:srgbClr>
                  </a:outerShdw>
                </a:effectLst>
                <a:latin typeface="Segoe UI Semilight" panose="020B0402040204020203" pitchFamily="34" charset="0"/>
                <a:ea typeface="Times New Roman" panose="02020603050405020304" pitchFamily="18" charset="0"/>
                <a:cs typeface="Segoe UI Semilight" panose="020B0402040204020203" pitchFamily="34" charset="0"/>
              </a:rPr>
              <a:t>. </a:t>
            </a:r>
            <a:r>
              <a:rPr lang="en-US" sz="2400" dirty="0">
                <a:effectLst>
                  <a:outerShdw blurRad="38100" dist="38100" dir="2700000" algn="tl">
                    <a:srgbClr val="000000">
                      <a:alpha val="43137"/>
                    </a:srgbClr>
                  </a:outerShdw>
                </a:effectLst>
                <a:latin typeface="Segoe UI Semilight" panose="020B0402040204020203" pitchFamily="34" charset="0"/>
                <a:ea typeface="Times New Roman" panose="02020603050405020304" pitchFamily="18" charset="0"/>
                <a:cs typeface="Segoe UI Semilight" panose="020B0402040204020203" pitchFamily="34" charset="0"/>
              </a:rPr>
              <a:t> </a:t>
            </a:r>
            <a:endParaRPr kumimoji="0" lang="en-US"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light" panose="020B0402040204020203" pitchFamily="34" charset="0"/>
              <a:cs typeface="Segoe UI Semilight" panose="020B0402040204020203" pitchFamily="34" charset="0"/>
            </a:endParaRPr>
          </a:p>
        </p:txBody>
      </p:sp>
      <p:sp>
        <p:nvSpPr>
          <p:cNvPr id="9" name="Slide Number Placeholder 8">
            <a:extLst>
              <a:ext uri="{FF2B5EF4-FFF2-40B4-BE49-F238E27FC236}">
                <a16:creationId xmlns:a16="http://schemas.microsoft.com/office/drawing/2014/main" id="{9F337A6B-F88C-46EB-97F4-B45E48141586}"/>
              </a:ext>
            </a:extLst>
          </p:cNvPr>
          <p:cNvSpPr txBox="1">
            <a:spLocks/>
          </p:cNvSpPr>
          <p:nvPr/>
        </p:nvSpPr>
        <p:spPr>
          <a:xfrm>
            <a:off x="8094082" y="6155139"/>
            <a:ext cx="435033" cy="477123"/>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E0C76AAB-4FEB-474C-85AA-5B5E5C1A6B57}" type="slidenum">
              <a:rPr lang="en-US" sz="1600" smtClean="0">
                <a:solidFill>
                  <a:schemeClr val="tx1"/>
                </a:solidFill>
                <a:latin typeface="Segoe UI Light" panose="020B0502040204020203" pitchFamily="34" charset="0"/>
                <a:cs typeface="Segoe UI Light" panose="020B0502040204020203" pitchFamily="34" charset="0"/>
              </a:rPr>
              <a:pPr algn="ctr">
                <a:spcAft>
                  <a:spcPts val="600"/>
                </a:spcAft>
              </a:pPr>
              <a:t>10</a:t>
            </a:fld>
            <a:endParaRPr lang="en-US" sz="1600" dirty="0">
              <a:solidFill>
                <a:schemeClr val="tx1"/>
              </a:solidFill>
              <a:latin typeface="Segoe UI Light" panose="020B0502040204020203" pitchFamily="34" charset="0"/>
              <a:cs typeface="Segoe UI Light" panose="020B0502040204020203" pitchFamily="34" charset="0"/>
            </a:endParaRPr>
          </a:p>
        </p:txBody>
      </p:sp>
      <p:graphicFrame>
        <p:nvGraphicFramePr>
          <p:cNvPr id="4" name="Table 3">
            <a:extLst>
              <a:ext uri="{FF2B5EF4-FFF2-40B4-BE49-F238E27FC236}">
                <a16:creationId xmlns:a16="http://schemas.microsoft.com/office/drawing/2014/main" id="{57F88D68-F948-4FA8-854B-63A372652946}"/>
              </a:ext>
            </a:extLst>
          </p:cNvPr>
          <p:cNvGraphicFramePr>
            <a:graphicFrameLocks noGrp="1"/>
          </p:cNvGraphicFramePr>
          <p:nvPr>
            <p:extLst>
              <p:ext uri="{D42A27DB-BD31-4B8C-83A1-F6EECF244321}">
                <p14:modId xmlns:p14="http://schemas.microsoft.com/office/powerpoint/2010/main" val="1639671846"/>
              </p:ext>
            </p:extLst>
          </p:nvPr>
        </p:nvGraphicFramePr>
        <p:xfrm>
          <a:off x="2473234" y="2272937"/>
          <a:ext cx="4267200" cy="4127119"/>
        </p:xfrm>
        <a:graphic>
          <a:graphicData uri="http://schemas.openxmlformats.org/drawingml/2006/table">
            <a:tbl>
              <a:tblPr firstRow="1" firstCol="1" bandRow="1">
                <a:tableStyleId>{0E3FDE45-AF77-4B5C-9715-49D594BDF05E}</a:tableStyleId>
              </a:tblPr>
              <a:tblGrid>
                <a:gridCol w="1856627">
                  <a:extLst>
                    <a:ext uri="{9D8B030D-6E8A-4147-A177-3AD203B41FA5}">
                      <a16:colId xmlns:a16="http://schemas.microsoft.com/office/drawing/2014/main" val="3188992928"/>
                    </a:ext>
                  </a:extLst>
                </a:gridCol>
                <a:gridCol w="2410573">
                  <a:extLst>
                    <a:ext uri="{9D8B030D-6E8A-4147-A177-3AD203B41FA5}">
                      <a16:colId xmlns:a16="http://schemas.microsoft.com/office/drawing/2014/main" val="1469501668"/>
                    </a:ext>
                  </a:extLst>
                </a:gridCol>
              </a:tblGrid>
              <a:tr h="1104789">
                <a:tc>
                  <a:txBody>
                    <a:bodyPr/>
                    <a:lstStyle/>
                    <a:p>
                      <a:pPr marL="0" marR="0" algn="ctr">
                        <a:lnSpc>
                          <a:spcPct val="107000"/>
                        </a:lnSpc>
                        <a:spcBef>
                          <a:spcPts val="0"/>
                        </a:spcBef>
                        <a:spcAft>
                          <a:spcPts val="0"/>
                        </a:spcAft>
                      </a:pPr>
                      <a:r>
                        <a:rPr lang="en-US" sz="2400" dirty="0">
                          <a:effectLst/>
                        </a:rPr>
                        <a:t>Number in Household</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80% or less AMI Household Income Limit</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4160434983"/>
                  </a:ext>
                </a:extLst>
              </a:tr>
              <a:tr h="357201">
                <a:tc>
                  <a:txBody>
                    <a:bodyPr/>
                    <a:lstStyle/>
                    <a:p>
                      <a:pPr marL="0" marR="0" algn="ctr">
                        <a:lnSpc>
                          <a:spcPct val="107000"/>
                        </a:lnSpc>
                        <a:spcBef>
                          <a:spcPts val="0"/>
                        </a:spcBef>
                        <a:spcAft>
                          <a:spcPts val="0"/>
                        </a:spcAft>
                      </a:pPr>
                      <a:r>
                        <a:rPr lang="en-US" sz="2400">
                          <a:effectLst/>
                        </a:rPr>
                        <a:t>1</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$48,300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3190971727"/>
                  </a:ext>
                </a:extLst>
              </a:tr>
              <a:tr h="357201">
                <a:tc>
                  <a:txBody>
                    <a:bodyPr/>
                    <a:lstStyle/>
                    <a:p>
                      <a:pPr marL="0" marR="0" algn="ctr">
                        <a:lnSpc>
                          <a:spcPct val="107000"/>
                        </a:lnSpc>
                        <a:spcBef>
                          <a:spcPts val="0"/>
                        </a:spcBef>
                        <a:spcAft>
                          <a:spcPts val="0"/>
                        </a:spcAft>
                      </a:pPr>
                      <a:r>
                        <a:rPr lang="en-US" sz="2400">
                          <a:effectLst/>
                        </a:rPr>
                        <a:t>2</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$55,200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421993432"/>
                  </a:ext>
                </a:extLst>
              </a:tr>
              <a:tr h="357201">
                <a:tc>
                  <a:txBody>
                    <a:bodyPr/>
                    <a:lstStyle/>
                    <a:p>
                      <a:pPr marL="0" marR="0" algn="ctr">
                        <a:lnSpc>
                          <a:spcPct val="107000"/>
                        </a:lnSpc>
                        <a:spcBef>
                          <a:spcPts val="0"/>
                        </a:spcBef>
                        <a:spcAft>
                          <a:spcPts val="0"/>
                        </a:spcAft>
                      </a:pPr>
                      <a:r>
                        <a:rPr lang="en-US" sz="2400">
                          <a:effectLst/>
                        </a:rPr>
                        <a:t>3</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$62,100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612783276"/>
                  </a:ext>
                </a:extLst>
              </a:tr>
              <a:tr h="357201">
                <a:tc>
                  <a:txBody>
                    <a:bodyPr/>
                    <a:lstStyle/>
                    <a:p>
                      <a:pPr marL="0" marR="0" algn="ctr">
                        <a:lnSpc>
                          <a:spcPct val="107000"/>
                        </a:lnSpc>
                        <a:spcBef>
                          <a:spcPts val="0"/>
                        </a:spcBef>
                        <a:spcAft>
                          <a:spcPts val="0"/>
                        </a:spcAft>
                      </a:pPr>
                      <a:r>
                        <a:rPr lang="en-US" sz="2400">
                          <a:effectLst/>
                        </a:rPr>
                        <a:t>4</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$68,950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179739909"/>
                  </a:ext>
                </a:extLst>
              </a:tr>
              <a:tr h="357201">
                <a:tc>
                  <a:txBody>
                    <a:bodyPr/>
                    <a:lstStyle/>
                    <a:p>
                      <a:pPr marL="0" marR="0" algn="ctr">
                        <a:lnSpc>
                          <a:spcPct val="107000"/>
                        </a:lnSpc>
                        <a:spcBef>
                          <a:spcPts val="0"/>
                        </a:spcBef>
                        <a:spcAft>
                          <a:spcPts val="0"/>
                        </a:spcAft>
                      </a:pPr>
                      <a:r>
                        <a:rPr lang="en-US" sz="2400">
                          <a:effectLst/>
                        </a:rPr>
                        <a:t>5</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$74,500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1059274629"/>
                  </a:ext>
                </a:extLst>
              </a:tr>
              <a:tr h="357201">
                <a:tc>
                  <a:txBody>
                    <a:bodyPr/>
                    <a:lstStyle/>
                    <a:p>
                      <a:pPr marL="0" marR="0" algn="ctr">
                        <a:lnSpc>
                          <a:spcPct val="107000"/>
                        </a:lnSpc>
                        <a:spcBef>
                          <a:spcPts val="0"/>
                        </a:spcBef>
                        <a:spcAft>
                          <a:spcPts val="0"/>
                        </a:spcAft>
                      </a:pPr>
                      <a:r>
                        <a:rPr lang="en-US" sz="2400">
                          <a:effectLst/>
                        </a:rPr>
                        <a:t>6</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$80,000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1455420030"/>
                  </a:ext>
                </a:extLst>
              </a:tr>
              <a:tr h="357201">
                <a:tc>
                  <a:txBody>
                    <a:bodyPr/>
                    <a:lstStyle/>
                    <a:p>
                      <a:pPr marL="0" marR="0" algn="ctr">
                        <a:lnSpc>
                          <a:spcPct val="107000"/>
                        </a:lnSpc>
                        <a:spcBef>
                          <a:spcPts val="0"/>
                        </a:spcBef>
                        <a:spcAft>
                          <a:spcPts val="0"/>
                        </a:spcAft>
                      </a:pPr>
                      <a:r>
                        <a:rPr lang="en-US" sz="2400">
                          <a:effectLst/>
                        </a:rPr>
                        <a:t>7</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$85,500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809482113"/>
                  </a:ext>
                </a:extLst>
              </a:tr>
              <a:tr h="357201">
                <a:tc>
                  <a:txBody>
                    <a:bodyPr/>
                    <a:lstStyle/>
                    <a:p>
                      <a:pPr marL="0" marR="0" algn="ctr">
                        <a:lnSpc>
                          <a:spcPct val="107000"/>
                        </a:lnSpc>
                        <a:spcBef>
                          <a:spcPts val="0"/>
                        </a:spcBef>
                        <a:spcAft>
                          <a:spcPts val="0"/>
                        </a:spcAft>
                      </a:pPr>
                      <a:r>
                        <a:rPr lang="en-US" sz="2400">
                          <a:effectLst/>
                        </a:rPr>
                        <a:t>8</a:t>
                      </a:r>
                      <a:endParaRPr lang="en-US" sz="24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rPr>
                        <a:t>$91,050</a:t>
                      </a:r>
                      <a:endParaRPr lang="en-US" sz="24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3786845543"/>
                  </a:ext>
                </a:extLst>
              </a:tr>
            </a:tbl>
          </a:graphicData>
        </a:graphic>
      </p:graphicFrame>
    </p:spTree>
    <p:extLst>
      <p:ext uri="{BB962C8B-B14F-4D97-AF65-F5344CB8AC3E}">
        <p14:creationId xmlns:p14="http://schemas.microsoft.com/office/powerpoint/2010/main" val="329356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A group of people standing in a room&#10;&#10;Description automatically generated">
            <a:extLst>
              <a:ext uri="{FF2B5EF4-FFF2-40B4-BE49-F238E27FC236}">
                <a16:creationId xmlns:a16="http://schemas.microsoft.com/office/drawing/2014/main" id="{30E673EF-B000-4FCF-95FC-AD1A4C547ED0}"/>
              </a:ext>
            </a:extLst>
          </p:cNvPr>
          <p:cNvPicPr>
            <a:picLocks noChangeAspect="1"/>
          </p:cNvPicPr>
          <p:nvPr/>
        </p:nvPicPr>
        <p:blipFill rotWithShape="1">
          <a:blip r:embed="rId2">
            <a:extLst>
              <a:ext uri="{28A0092B-C50C-407E-A947-70E740481C1C}">
                <a14:useLocalDpi xmlns:a14="http://schemas.microsoft.com/office/drawing/2010/main" val="0"/>
              </a:ext>
            </a:extLst>
          </a:blip>
          <a:srcRect r="11311" b="2"/>
          <a:stretch/>
        </p:blipFill>
        <p:spPr>
          <a:xfrm>
            <a:off x="20" y="3579"/>
            <a:ext cx="9141694" cy="6854421"/>
          </a:xfrm>
          <a:prstGeom prst="rect">
            <a:avLst/>
          </a:prstGeom>
        </p:spPr>
      </p:pic>
      <p:sp>
        <p:nvSpPr>
          <p:cNvPr id="32" name="Rectangle 31">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236" y="0"/>
            <a:ext cx="4576763"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6763"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98263B9D-A24B-4D77-B7AA-74C12A180C8D}"/>
              </a:ext>
            </a:extLst>
          </p:cNvPr>
          <p:cNvSpPr>
            <a:spLocks noGrp="1"/>
          </p:cNvSpPr>
          <p:nvPr>
            <p:ph type="title"/>
          </p:nvPr>
        </p:nvSpPr>
        <p:spPr>
          <a:xfrm>
            <a:off x="4891014" y="237173"/>
            <a:ext cx="3911792" cy="513909"/>
          </a:xfrm>
        </p:spPr>
        <p:txBody>
          <a:bodyPr vert="horz" lIns="91440" tIns="45720" rIns="91440" bIns="45720" rtlCol="0" anchor="ctr">
            <a:normAutofit fontScale="90000"/>
          </a:bodyPr>
          <a:lstStyle/>
          <a:p>
            <a:pPr algn="ctr"/>
            <a:r>
              <a:rPr lang="en-US" sz="3600" b="1" kern="1200" dirty="0">
                <a:solidFill>
                  <a:schemeClr val="accent2">
                    <a:lumMod val="60000"/>
                    <a:lumOff val="4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Affinity Partners</a:t>
            </a:r>
            <a:endParaRPr lang="en-US" sz="3600" kern="1200" dirty="0">
              <a:solidFill>
                <a:schemeClr val="accent2">
                  <a:lumMod val="60000"/>
                  <a:lumOff val="4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19" name="Content Placeholder 18" descr="A group of people posing for the camera&#10;&#10;Description automatically generated">
            <a:extLst>
              <a:ext uri="{FF2B5EF4-FFF2-40B4-BE49-F238E27FC236}">
                <a16:creationId xmlns:a16="http://schemas.microsoft.com/office/drawing/2014/main" id="{2FE645A4-527B-4215-B7DA-61429867D89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1314" b="-5"/>
          <a:stretch/>
        </p:blipFill>
        <p:spPr>
          <a:xfrm>
            <a:off x="402101" y="3237979"/>
            <a:ext cx="3850884" cy="2790825"/>
          </a:xfrm>
          <a:prstGeom prst="rect">
            <a:avLst/>
          </a:prstGeom>
        </p:spPr>
      </p:pic>
      <p:sp>
        <p:nvSpPr>
          <p:cNvPr id="4" name="Content Placeholder 2">
            <a:extLst>
              <a:ext uri="{FF2B5EF4-FFF2-40B4-BE49-F238E27FC236}">
                <a16:creationId xmlns:a16="http://schemas.microsoft.com/office/drawing/2014/main" id="{C0304E92-E932-40C8-9CB3-5E531798D12F}"/>
              </a:ext>
            </a:extLst>
          </p:cNvPr>
          <p:cNvSpPr txBox="1">
            <a:spLocks/>
          </p:cNvSpPr>
          <p:nvPr/>
        </p:nvSpPr>
        <p:spPr>
          <a:xfrm>
            <a:off x="4365522" y="880688"/>
            <a:ext cx="4595507" cy="571118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spcBef>
                <a:spcPts val="600"/>
              </a:spcBef>
              <a:spcAft>
                <a:spcPts val="600"/>
              </a:spcAft>
              <a:buNone/>
            </a:pPr>
            <a:r>
              <a:rPr lang="en-US" sz="1700" b="1" dirty="0">
                <a:latin typeface="Segoe UI" panose="020B0502040204020203" pitchFamily="34" charset="0"/>
                <a:cs typeface="Segoe UI" panose="020B0502040204020203" pitchFamily="34" charset="0"/>
              </a:rPr>
              <a:t>Financial Literacy Partners</a:t>
            </a:r>
          </a:p>
          <a:p>
            <a:pPr marL="457200" lvl="1">
              <a:spcBef>
                <a:spcPts val="0"/>
              </a:spcBef>
            </a:pPr>
            <a:r>
              <a:rPr lang="en-US" sz="1700" b="1" dirty="0">
                <a:solidFill>
                  <a:schemeClr val="accent2">
                    <a:lumMod val="60000"/>
                    <a:lumOff val="40000"/>
                  </a:schemeClr>
                </a:solidFill>
                <a:latin typeface="Segoe UI Light" panose="020B0502040204020203" pitchFamily="34" charset="0"/>
                <a:cs typeface="Segoe UI Light" panose="020B0502040204020203" pitchFamily="34" charset="0"/>
              </a:rPr>
              <a:t>Community Sustainability Enterprise</a:t>
            </a:r>
          </a:p>
          <a:p>
            <a:pPr marL="457200" lvl="1">
              <a:spcBef>
                <a:spcPts val="0"/>
              </a:spcBef>
            </a:pPr>
            <a:r>
              <a:rPr lang="en-US" sz="1700" b="1" dirty="0">
                <a:solidFill>
                  <a:schemeClr val="accent2">
                    <a:lumMod val="60000"/>
                    <a:lumOff val="40000"/>
                  </a:schemeClr>
                </a:solidFill>
                <a:latin typeface="Segoe UI Light" panose="020B0502040204020203" pitchFamily="34" charset="0"/>
                <a:cs typeface="Segoe UI Light" panose="020B0502040204020203" pitchFamily="34" charset="0"/>
              </a:rPr>
              <a:t>Atlanta Economic Mobility Collaborative </a:t>
            </a:r>
          </a:p>
          <a:p>
            <a:pPr marL="457200" lvl="1">
              <a:spcBef>
                <a:spcPts val="0"/>
              </a:spcBef>
            </a:pPr>
            <a:r>
              <a:rPr lang="en-US" sz="1700" dirty="0">
                <a:latin typeface="Segoe UI Light" panose="020B0502040204020203" pitchFamily="34" charset="0"/>
                <a:cs typeface="Segoe UI Light" panose="020B0502040204020203" pitchFamily="34" charset="0"/>
              </a:rPr>
              <a:t>Greater Atlanta Builds Credit (GABC)</a:t>
            </a:r>
          </a:p>
          <a:p>
            <a:pPr marL="228600" lvl="1" indent="0">
              <a:spcBef>
                <a:spcPts val="600"/>
              </a:spcBef>
              <a:spcAft>
                <a:spcPts val="600"/>
              </a:spcAft>
              <a:buNone/>
            </a:pPr>
            <a:endParaRPr lang="en-US" sz="1100" b="1" dirty="0">
              <a:latin typeface="Segoe UI Light" panose="020B0502040204020203" pitchFamily="34" charset="0"/>
              <a:cs typeface="Segoe UI Light" panose="020B0502040204020203" pitchFamily="34" charset="0"/>
            </a:endParaRPr>
          </a:p>
          <a:p>
            <a:pPr marL="228600" lvl="1" indent="0">
              <a:spcBef>
                <a:spcPts val="600"/>
              </a:spcBef>
              <a:spcAft>
                <a:spcPts val="600"/>
              </a:spcAft>
              <a:buNone/>
            </a:pPr>
            <a:r>
              <a:rPr lang="en-US" sz="1700" b="1" dirty="0">
                <a:latin typeface="Segoe UI" panose="020B0502040204020203" pitchFamily="34" charset="0"/>
                <a:cs typeface="Segoe UI" panose="020B0502040204020203" pitchFamily="34" charset="0"/>
              </a:rPr>
              <a:t>Workforce Development &amp; Job Training</a:t>
            </a:r>
          </a:p>
          <a:p>
            <a:pPr lvl="1">
              <a:spcBef>
                <a:spcPts val="0"/>
              </a:spcBef>
            </a:pPr>
            <a:r>
              <a:rPr lang="en-US" sz="1700" b="1" dirty="0">
                <a:solidFill>
                  <a:schemeClr val="accent2">
                    <a:lumMod val="60000"/>
                    <a:lumOff val="40000"/>
                  </a:schemeClr>
                </a:solidFill>
                <a:latin typeface="Segoe UI Light" panose="020B0502040204020203" pitchFamily="34" charset="0"/>
                <a:cs typeface="Segoe UI Light" panose="020B0502040204020203" pitchFamily="34" charset="0"/>
              </a:rPr>
              <a:t>Veterans Molding Minds (VMM)</a:t>
            </a:r>
          </a:p>
          <a:p>
            <a:pPr lvl="1">
              <a:spcBef>
                <a:spcPts val="0"/>
              </a:spcBef>
            </a:pPr>
            <a:r>
              <a:rPr lang="en-US" sz="1700" dirty="0">
                <a:latin typeface="Segoe UI Light" panose="020B0502040204020203" pitchFamily="34" charset="0"/>
                <a:cs typeface="Segoe UI Light" panose="020B0502040204020203" pitchFamily="34" charset="0"/>
              </a:rPr>
              <a:t>Westside Works</a:t>
            </a:r>
          </a:p>
          <a:p>
            <a:pPr lvl="1">
              <a:spcBef>
                <a:spcPts val="0"/>
              </a:spcBef>
            </a:pPr>
            <a:r>
              <a:rPr lang="en-US" sz="1700" dirty="0">
                <a:latin typeface="Segoe UI Light" panose="020B0502040204020203" pitchFamily="34" charset="0"/>
                <a:cs typeface="Segoe UI Light" panose="020B0502040204020203" pitchFamily="34" charset="0"/>
              </a:rPr>
              <a:t>WorkSource Atlanta</a:t>
            </a:r>
          </a:p>
          <a:p>
            <a:pPr lvl="1">
              <a:spcBef>
                <a:spcPts val="0"/>
              </a:spcBef>
            </a:pPr>
            <a:r>
              <a:rPr lang="en-US" sz="1700" dirty="0">
                <a:latin typeface="Segoe UI Light" panose="020B0502040204020203" pitchFamily="34" charset="0"/>
                <a:cs typeface="Segoe UI Light" panose="020B0502040204020203" pitchFamily="34" charset="0"/>
              </a:rPr>
              <a:t>Integrity CDC</a:t>
            </a:r>
          </a:p>
          <a:p>
            <a:pPr marL="228600" lvl="1" indent="0">
              <a:spcBef>
                <a:spcPts val="600"/>
              </a:spcBef>
              <a:spcAft>
                <a:spcPts val="600"/>
              </a:spcAft>
              <a:buNone/>
            </a:pPr>
            <a:endParaRPr lang="en-US" sz="1100" b="1" dirty="0">
              <a:latin typeface="Segoe UI Light" panose="020B0502040204020203" pitchFamily="34" charset="0"/>
              <a:cs typeface="Segoe UI Light" panose="020B0502040204020203" pitchFamily="34" charset="0"/>
            </a:endParaRPr>
          </a:p>
          <a:p>
            <a:pPr marL="228600" lvl="1" indent="0">
              <a:spcBef>
                <a:spcPts val="600"/>
              </a:spcBef>
              <a:spcAft>
                <a:spcPts val="600"/>
              </a:spcAft>
              <a:buNone/>
            </a:pPr>
            <a:r>
              <a:rPr lang="en-US" sz="1700" b="1" dirty="0">
                <a:latin typeface="Segoe UI" panose="020B0502040204020203" pitchFamily="34" charset="0"/>
                <a:cs typeface="Segoe UI" panose="020B0502040204020203" pitchFamily="34" charset="0"/>
              </a:rPr>
              <a:t>Micro Business and Entrepreneurship</a:t>
            </a:r>
          </a:p>
          <a:p>
            <a:pPr lvl="1">
              <a:spcBef>
                <a:spcPts val="0"/>
              </a:spcBef>
            </a:pPr>
            <a:r>
              <a:rPr lang="en-US" sz="1700" dirty="0">
                <a:latin typeface="Segoe UI Light" panose="020B0502040204020203" pitchFamily="34" charset="0"/>
                <a:cs typeface="Segoe UI Light" panose="020B0502040204020203" pitchFamily="34" charset="0"/>
              </a:rPr>
              <a:t>Access to Capital for Entrepreneurship</a:t>
            </a:r>
          </a:p>
          <a:p>
            <a:pPr lvl="1">
              <a:spcBef>
                <a:spcPts val="0"/>
              </a:spcBef>
            </a:pPr>
            <a:r>
              <a:rPr lang="en-US" sz="1700" dirty="0">
                <a:latin typeface="Segoe UI Light" panose="020B0502040204020203" pitchFamily="34" charset="0"/>
                <a:cs typeface="Segoe UI Light" panose="020B0502040204020203" pitchFamily="34" charset="0"/>
              </a:rPr>
              <a:t>Urban League of Greater Atlanta</a:t>
            </a:r>
          </a:p>
          <a:p>
            <a:pPr lvl="1">
              <a:spcBef>
                <a:spcPts val="0"/>
              </a:spcBef>
            </a:pPr>
            <a:r>
              <a:rPr lang="en-US" sz="1700" dirty="0">
                <a:latin typeface="Segoe UI Light" panose="020B0502040204020203" pitchFamily="34" charset="0"/>
                <a:cs typeface="Segoe UI Light" panose="020B0502040204020203" pitchFamily="34" charset="0"/>
              </a:rPr>
              <a:t>Russell Center for Innovation (RCIE)</a:t>
            </a:r>
          </a:p>
          <a:p>
            <a:pPr lvl="1">
              <a:spcBef>
                <a:spcPts val="0"/>
              </a:spcBef>
            </a:pPr>
            <a:r>
              <a:rPr lang="en-US" sz="1700" dirty="0">
                <a:latin typeface="Segoe UI Light" panose="020B0502040204020203" pitchFamily="34" charset="0"/>
                <a:cs typeface="Segoe UI Light" panose="020B0502040204020203" pitchFamily="34" charset="0"/>
              </a:rPr>
              <a:t>Atlanta Wealth Building Institute (AWBI)</a:t>
            </a:r>
          </a:p>
          <a:p>
            <a:pPr marL="228600" lvl="1" indent="0">
              <a:spcBef>
                <a:spcPts val="600"/>
              </a:spcBef>
              <a:spcAft>
                <a:spcPts val="600"/>
              </a:spcAft>
              <a:buNone/>
            </a:pPr>
            <a:endParaRPr lang="en-US" sz="1000" b="1" dirty="0">
              <a:latin typeface="Segoe UI Light" panose="020B0502040204020203" pitchFamily="34" charset="0"/>
              <a:cs typeface="Segoe UI Light" panose="020B0502040204020203" pitchFamily="34" charset="0"/>
            </a:endParaRPr>
          </a:p>
          <a:p>
            <a:pPr marL="228600" lvl="1" indent="0">
              <a:spcBef>
                <a:spcPts val="600"/>
              </a:spcBef>
              <a:spcAft>
                <a:spcPts val="600"/>
              </a:spcAft>
              <a:buNone/>
            </a:pPr>
            <a:r>
              <a:rPr lang="en-US" sz="1700" b="1" dirty="0">
                <a:latin typeface="Segoe UI" panose="020B0502040204020203" pitchFamily="34" charset="0"/>
                <a:cs typeface="Segoe UI" panose="020B0502040204020203" pitchFamily="34" charset="0"/>
              </a:rPr>
              <a:t>Housing Partners</a:t>
            </a:r>
          </a:p>
          <a:p>
            <a:pPr lvl="1">
              <a:spcBef>
                <a:spcPts val="0"/>
              </a:spcBef>
            </a:pPr>
            <a:r>
              <a:rPr lang="en-US" sz="1700" dirty="0">
                <a:latin typeface="Segoe UI Light" panose="020B0502040204020203" pitchFamily="34" charset="0"/>
                <a:cs typeface="Segoe UI Light" panose="020B0502040204020203" pitchFamily="34" charset="0"/>
              </a:rPr>
              <a:t>H.O.P.E. for Divine Intervention</a:t>
            </a:r>
          </a:p>
          <a:p>
            <a:pPr lvl="1">
              <a:spcBef>
                <a:spcPts val="0"/>
              </a:spcBef>
            </a:pPr>
            <a:r>
              <a:rPr lang="en-US" sz="1700" dirty="0">
                <a:latin typeface="Segoe UI Light" panose="020B0502040204020203" pitchFamily="34" charset="0"/>
                <a:cs typeface="Segoe UI Light" panose="020B0502040204020203" pitchFamily="34" charset="0"/>
              </a:rPr>
              <a:t>Paradise CDC</a:t>
            </a:r>
            <a:endParaRPr lang="en-US" sz="1700" i="1" dirty="0">
              <a:latin typeface="Segoe UI Light" panose="020B0502040204020203" pitchFamily="34" charset="0"/>
              <a:cs typeface="Segoe UI Light" panose="020B0502040204020203" pitchFamily="34" charset="0"/>
            </a:endParaRPr>
          </a:p>
          <a:p>
            <a:pPr lvl="1">
              <a:spcBef>
                <a:spcPts val="0"/>
              </a:spcBef>
              <a:spcAft>
                <a:spcPts val="600"/>
              </a:spcAft>
            </a:pPr>
            <a:endParaRPr lang="en-US" sz="400" dirty="0"/>
          </a:p>
        </p:txBody>
      </p:sp>
      <p:sp>
        <p:nvSpPr>
          <p:cNvPr id="30" name="Slide Number Placeholder 8">
            <a:extLst>
              <a:ext uri="{FF2B5EF4-FFF2-40B4-BE49-F238E27FC236}">
                <a16:creationId xmlns:a16="http://schemas.microsoft.com/office/drawing/2014/main" id="{2D6C84F7-91C0-4510-811D-D9A24A445D24}"/>
              </a:ext>
            </a:extLst>
          </p:cNvPr>
          <p:cNvSpPr>
            <a:spLocks noGrp="1"/>
          </p:cNvSpPr>
          <p:nvPr>
            <p:ph type="sldNum" sz="quarter" idx="12"/>
          </p:nvPr>
        </p:nvSpPr>
        <p:spPr>
          <a:xfrm>
            <a:off x="8006902" y="6176295"/>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11</a:t>
            </a:fld>
            <a:endParaRPr lang="en-US" sz="1600" dirty="0">
              <a:solidFill>
                <a:schemeClr val="tx1"/>
              </a:solidFill>
              <a:latin typeface="Segoe UI Light" panose="020B0502040204020203" pitchFamily="34" charset="0"/>
              <a:cs typeface="Segoe UI Light" panose="020B0502040204020203" pitchFamily="34" charset="0"/>
            </a:endParaRPr>
          </a:p>
        </p:txBody>
      </p:sp>
      <p:sp>
        <p:nvSpPr>
          <p:cNvPr id="31" name="Slide Number Placeholder 8">
            <a:extLst>
              <a:ext uri="{FF2B5EF4-FFF2-40B4-BE49-F238E27FC236}">
                <a16:creationId xmlns:a16="http://schemas.microsoft.com/office/drawing/2014/main" id="{20C71110-9F91-4A42-809F-603C2FFC59FB}"/>
              </a:ext>
            </a:extLst>
          </p:cNvPr>
          <p:cNvSpPr txBox="1">
            <a:spLocks/>
          </p:cNvSpPr>
          <p:nvPr/>
        </p:nvSpPr>
        <p:spPr>
          <a:xfrm>
            <a:off x="335922" y="6367464"/>
            <a:ext cx="480060" cy="54864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E0C76AAB-4FEB-474C-85AA-5B5E5C1A6B57}" type="slidenum">
              <a:rPr lang="en-US" sz="1600" smtClean="0">
                <a:solidFill>
                  <a:schemeClr val="bg1"/>
                </a:solidFill>
                <a:latin typeface="Segoe UI Light" panose="020B0502040204020203" pitchFamily="34" charset="0"/>
                <a:cs typeface="Segoe UI Light" panose="020B0502040204020203" pitchFamily="34" charset="0"/>
              </a:rPr>
              <a:pPr algn="ctr">
                <a:spcAft>
                  <a:spcPts val="600"/>
                </a:spcAft>
              </a:pPr>
              <a:t>11</a:t>
            </a:fld>
            <a:endParaRPr lang="en-US" sz="1600" dirty="0">
              <a:solidFill>
                <a:schemeClr val="bg1"/>
              </a:solidFill>
              <a:latin typeface="Segoe UI Light" panose="020B0502040204020203" pitchFamily="34" charset="0"/>
              <a:cs typeface="Segoe UI Light" panose="020B0502040204020203" pitchFamily="34" charset="0"/>
            </a:endParaRPr>
          </a:p>
        </p:txBody>
      </p:sp>
      <p:sp>
        <p:nvSpPr>
          <p:cNvPr id="33" name="Slide Number Placeholder 8">
            <a:extLst>
              <a:ext uri="{FF2B5EF4-FFF2-40B4-BE49-F238E27FC236}">
                <a16:creationId xmlns:a16="http://schemas.microsoft.com/office/drawing/2014/main" id="{9B338767-1BC5-4C1C-BE8B-A71B9EEE81E6}"/>
              </a:ext>
            </a:extLst>
          </p:cNvPr>
          <p:cNvSpPr txBox="1">
            <a:spLocks/>
          </p:cNvSpPr>
          <p:nvPr/>
        </p:nvSpPr>
        <p:spPr>
          <a:xfrm>
            <a:off x="7707988" y="6438220"/>
            <a:ext cx="480060" cy="54864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E0C76AAB-4FEB-474C-85AA-5B5E5C1A6B57}" type="slidenum">
              <a:rPr lang="en-US" sz="1600" smtClean="0">
                <a:solidFill>
                  <a:schemeClr val="bg1"/>
                </a:solidFill>
                <a:latin typeface="Segoe UI Light" panose="020B0502040204020203" pitchFamily="34" charset="0"/>
                <a:cs typeface="Segoe UI Light" panose="020B0502040204020203" pitchFamily="34" charset="0"/>
              </a:rPr>
              <a:pPr algn="ctr">
                <a:spcAft>
                  <a:spcPts val="600"/>
                </a:spcAft>
              </a:pPr>
              <a:t>11</a:t>
            </a:fld>
            <a:endParaRPr lang="en-US" sz="1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160215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8006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487090"/>
            <a:ext cx="2691128"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descr="A close up of a logo&#10;&#10;Description automatically generated">
            <a:extLst>
              <a:ext uri="{FF2B5EF4-FFF2-40B4-BE49-F238E27FC236}">
                <a16:creationId xmlns:a16="http://schemas.microsoft.com/office/drawing/2014/main" id="{E6AF4EBC-E129-4A5B-86A2-B7EB996D0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686" y="695307"/>
            <a:ext cx="2439677" cy="2439677"/>
          </a:xfrm>
          <a:prstGeom prst="rect">
            <a:avLst/>
          </a:prstGeom>
          <a:effectLst>
            <a:outerShdw blurRad="50800" dist="38100" dir="5400000" algn="t" rotWithShape="0">
              <a:prstClr val="black">
                <a:alpha val="40000"/>
              </a:prstClr>
            </a:outerShdw>
          </a:effectLst>
        </p:spPr>
      </p:pic>
      <p:sp>
        <p:nvSpPr>
          <p:cNvPr id="111" name="Rectangle 110">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487090"/>
            <a:ext cx="269113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367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descr="A picture containing drawing&#10;&#10;Description automatically generated">
            <a:extLst>
              <a:ext uri="{FF2B5EF4-FFF2-40B4-BE49-F238E27FC236}">
                <a16:creationId xmlns:a16="http://schemas.microsoft.com/office/drawing/2014/main" id="{12D715FB-5250-434D-9F91-853828740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03" y="3748194"/>
            <a:ext cx="1853723" cy="2471631"/>
          </a:xfrm>
          <a:prstGeom prst="rect">
            <a:avLst/>
          </a:prstGeom>
          <a:effectLst>
            <a:outerShdw blurRad="50800" dist="38100" dir="5400000" algn="t" rotWithShape="0">
              <a:prstClr val="black">
                <a:alpha val="40000"/>
              </a:prstClr>
            </a:outerShdw>
          </a:effectLst>
        </p:spPr>
      </p:pic>
      <p:sp>
        <p:nvSpPr>
          <p:cNvPr id="115" name="Rectangle 114">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3603670"/>
            <a:ext cx="270087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10700"/>
            <a:ext cx="2691128"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F7A92BDB-AF2D-4DCD-B424-56871CBD1277}"/>
              </a:ext>
            </a:extLst>
          </p:cNvPr>
          <p:cNvPicPr>
            <a:picLocks noChangeAspect="1"/>
          </p:cNvPicPr>
          <p:nvPr/>
        </p:nvPicPr>
        <p:blipFill rotWithShape="1">
          <a:blip r:embed="rId4">
            <a:extLst>
              <a:ext uri="{28A0092B-C50C-407E-A947-70E740481C1C}">
                <a14:useLocalDpi xmlns:a14="http://schemas.microsoft.com/office/drawing/2010/main" val="0"/>
              </a:ext>
            </a:extLst>
          </a:blip>
          <a:srcRect t="-5998" r="50439"/>
          <a:stretch/>
        </p:blipFill>
        <p:spPr>
          <a:xfrm>
            <a:off x="3230063" y="4449234"/>
            <a:ext cx="2637337" cy="852971"/>
          </a:xfrm>
          <a:prstGeom prst="rect">
            <a:avLst/>
          </a:prstGeom>
          <a:effectLst>
            <a:outerShdw blurRad="50800" dist="38100" dir="5400000" algn="t" rotWithShape="0">
              <a:prstClr val="black">
                <a:alpha val="40000"/>
              </a:prstClr>
            </a:outerShdw>
          </a:effectLst>
        </p:spPr>
      </p:pic>
      <p:pic>
        <p:nvPicPr>
          <p:cNvPr id="98" name="Picture 97" descr="A picture containing food&#10;&#10;Description automatically generated">
            <a:extLst>
              <a:ext uri="{FF2B5EF4-FFF2-40B4-BE49-F238E27FC236}">
                <a16:creationId xmlns:a16="http://schemas.microsoft.com/office/drawing/2014/main" id="{99BBB388-A569-49AF-921B-D1F3334E11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8402" y="1290286"/>
            <a:ext cx="2486128" cy="952194"/>
          </a:xfrm>
          <a:prstGeom prst="rect">
            <a:avLst/>
          </a:prstGeom>
          <a:effectLst>
            <a:outerShdw blurRad="50800" dist="38100" dir="5400000" algn="t" rotWithShape="0">
              <a:prstClr val="black">
                <a:alpha val="40000"/>
              </a:prstClr>
            </a:outerShdw>
          </a:effectLst>
        </p:spPr>
      </p:pic>
      <p:sp>
        <p:nvSpPr>
          <p:cNvPr id="5" name="Slide Number Placeholder 4">
            <a:extLst>
              <a:ext uri="{FF2B5EF4-FFF2-40B4-BE49-F238E27FC236}">
                <a16:creationId xmlns:a16="http://schemas.microsoft.com/office/drawing/2014/main" id="{A42E7297-F92F-4EBC-800C-8809B7EF461C}"/>
              </a:ext>
            </a:extLst>
          </p:cNvPr>
          <p:cNvSpPr>
            <a:spLocks noGrp="1"/>
          </p:cNvSpPr>
          <p:nvPr>
            <p:ph type="sldNum" sz="quarter" idx="12"/>
          </p:nvPr>
        </p:nvSpPr>
        <p:spPr>
          <a:xfrm>
            <a:off x="8018584" y="6356350"/>
            <a:ext cx="496766" cy="365125"/>
          </a:xfrm>
        </p:spPr>
        <p:txBody>
          <a:bodyPr vert="horz" lIns="91440" tIns="45720" rIns="91440" bIns="45720" rtlCol="0" anchor="ctr">
            <a:normAutofit/>
          </a:bodyPr>
          <a:lstStyle/>
          <a:p>
            <a:pPr>
              <a:spcAft>
                <a:spcPts val="600"/>
              </a:spcAft>
            </a:pPr>
            <a:fld id="{E0C76AAB-4FEB-474C-85AA-5B5E5C1A6B57}" type="slidenum">
              <a:rPr lang="en-US" smtClean="0">
                <a:solidFill>
                  <a:srgbClr val="FFFFFF"/>
                </a:solidFill>
              </a:rPr>
              <a:pPr>
                <a:spcAft>
                  <a:spcPts val="600"/>
                </a:spcAft>
              </a:pPr>
              <a:t>12</a:t>
            </a:fld>
            <a:endParaRPr lang="en-US">
              <a:solidFill>
                <a:srgbClr val="FFFFFF"/>
              </a:solidFill>
            </a:endParaRPr>
          </a:p>
        </p:txBody>
      </p:sp>
      <p:pic>
        <p:nvPicPr>
          <p:cNvPr id="114" name="Picture 113" descr="A picture containing drawing&#10;&#10;Description automatically generated">
            <a:extLst>
              <a:ext uri="{FF2B5EF4-FFF2-40B4-BE49-F238E27FC236}">
                <a16:creationId xmlns:a16="http://schemas.microsoft.com/office/drawing/2014/main" id="{9011626E-33C0-4465-8A16-E26B6B98A7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332" y="1311525"/>
            <a:ext cx="2485157" cy="917325"/>
          </a:xfrm>
          <a:prstGeom prst="rect">
            <a:avLst/>
          </a:prstGeom>
          <a:effectLst>
            <a:outerShdw blurRad="50800" dist="38100" dir="5400000" algn="t" rotWithShape="0">
              <a:prstClr val="black">
                <a:alpha val="40000"/>
              </a:prstClr>
            </a:outerShdw>
          </a:effectLst>
        </p:spPr>
      </p:pic>
      <p:pic>
        <p:nvPicPr>
          <p:cNvPr id="119" name="Picture 118" descr="A picture containing sitting&#10;&#10;Description automatically generated">
            <a:extLst>
              <a:ext uri="{FF2B5EF4-FFF2-40B4-BE49-F238E27FC236}">
                <a16:creationId xmlns:a16="http://schemas.microsoft.com/office/drawing/2014/main" id="{F5897A79-3A5E-41D5-9EC8-3390B4F904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6901" y="4000500"/>
            <a:ext cx="2341608" cy="20764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2998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E4FABD0-75A1-4D9E-B25A-7427507DA725}"/>
              </a:ext>
            </a:extLst>
          </p:cNvPr>
          <p:cNvSpPr txBox="1">
            <a:spLocks/>
          </p:cNvSpPr>
          <p:nvPr/>
        </p:nvSpPr>
        <p:spPr>
          <a:xfrm>
            <a:off x="595818" y="591760"/>
            <a:ext cx="2612688" cy="5341104"/>
          </a:xfrm>
          <a:custGeom>
            <a:avLst/>
            <a:gdLst>
              <a:gd name="connsiteX0" fmla="*/ 0 w 2612688"/>
              <a:gd name="connsiteY0" fmla="*/ 0 h 5341104"/>
              <a:gd name="connsiteX1" fmla="*/ 2612688 w 2612688"/>
              <a:gd name="connsiteY1" fmla="*/ 0 h 5341104"/>
              <a:gd name="connsiteX2" fmla="*/ 2612688 w 2612688"/>
              <a:gd name="connsiteY2" fmla="*/ 5341104 h 5341104"/>
              <a:gd name="connsiteX3" fmla="*/ 0 w 2612688"/>
              <a:gd name="connsiteY3" fmla="*/ 5341104 h 5341104"/>
              <a:gd name="connsiteX4" fmla="*/ 0 w 2612688"/>
              <a:gd name="connsiteY4" fmla="*/ 0 h 53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688" h="5341104" fill="none" extrusionOk="0">
                <a:moveTo>
                  <a:pt x="0" y="0"/>
                </a:moveTo>
                <a:cubicBezTo>
                  <a:pt x="1210095" y="-49533"/>
                  <a:pt x="1345030" y="-14809"/>
                  <a:pt x="2612688" y="0"/>
                </a:cubicBezTo>
                <a:cubicBezTo>
                  <a:pt x="2700327" y="1050497"/>
                  <a:pt x="2540009" y="4331293"/>
                  <a:pt x="2612688" y="5341104"/>
                </a:cubicBezTo>
                <a:cubicBezTo>
                  <a:pt x="2222505" y="5292873"/>
                  <a:pt x="463534" y="5425559"/>
                  <a:pt x="0" y="5341104"/>
                </a:cubicBezTo>
                <a:cubicBezTo>
                  <a:pt x="-38581" y="4019182"/>
                  <a:pt x="63341" y="2049422"/>
                  <a:pt x="0" y="0"/>
                </a:cubicBezTo>
                <a:close/>
              </a:path>
              <a:path w="2612688" h="5341104" stroke="0" extrusionOk="0">
                <a:moveTo>
                  <a:pt x="0" y="0"/>
                </a:moveTo>
                <a:cubicBezTo>
                  <a:pt x="371205" y="118645"/>
                  <a:pt x="1392708" y="116012"/>
                  <a:pt x="2612688" y="0"/>
                </a:cubicBezTo>
                <a:cubicBezTo>
                  <a:pt x="2479806" y="1127253"/>
                  <a:pt x="2697639" y="3143080"/>
                  <a:pt x="2612688" y="5341104"/>
                </a:cubicBezTo>
                <a:cubicBezTo>
                  <a:pt x="1997975" y="5475704"/>
                  <a:pt x="753421" y="5183908"/>
                  <a:pt x="0" y="5341104"/>
                </a:cubicBezTo>
                <a:cubicBezTo>
                  <a:pt x="-20187" y="2676977"/>
                  <a:pt x="-152480" y="1382401"/>
                  <a:pt x="0" y="0"/>
                </a:cubicBezTo>
                <a:close/>
              </a:path>
            </a:pathLst>
          </a:custGeom>
          <a:solidFill>
            <a:schemeClr val="accent2">
              <a:lumMod val="60000"/>
              <a:lumOff val="40000"/>
            </a:schemeClr>
          </a:solidFill>
          <a:ln>
            <a:solidFill>
              <a:schemeClr val="bg1"/>
            </a:solidFill>
            <a:prstDash val="solid"/>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r" fontAlgn="base">
              <a:lnSpc>
                <a:spcPct val="107000"/>
              </a:lnSpc>
              <a:spcBef>
                <a:spcPts val="0"/>
              </a:spcBef>
            </a:pPr>
            <a:r>
              <a:rPr lang="en-US" sz="2700" b="1" kern="12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Grove Park Foundation Team:</a:t>
            </a:r>
          </a:p>
          <a:p>
            <a:pPr algn="r" fontAlgn="base">
              <a:lnSpc>
                <a:spcPct val="107000"/>
              </a:lnSpc>
              <a:spcBef>
                <a:spcPts val="0"/>
              </a:spcBef>
            </a:pPr>
            <a:r>
              <a:rPr lang="en-US" sz="1700">
                <a:solidFill>
                  <a:schemeClr val="bg1"/>
                </a:solidFill>
                <a:latin typeface="Segoe UI" panose="020B0502040204020203" pitchFamily="34" charset="0"/>
                <a:ea typeface="Times New Roman" panose="02020603050405020304" pitchFamily="18" charset="0"/>
                <a:cs typeface="Segoe UI" panose="020B0502040204020203" pitchFamily="34" charset="0"/>
              </a:rPr>
              <a:t>Intake, Validation, Assessment, Triage, Partner Coordination, Monitoring &amp; Tracking </a:t>
            </a:r>
          </a:p>
          <a:p>
            <a:pPr algn="ctr" fontAlgn="base">
              <a:lnSpc>
                <a:spcPct val="107000"/>
              </a:lnSpc>
              <a:spcBef>
                <a:spcPts val="0"/>
              </a:spcBef>
            </a:pPr>
            <a:endParaRPr lang="en-US" sz="2400" b="1" i="1">
              <a:solidFill>
                <a:schemeClr val="bg1"/>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r" fontAlgn="base">
              <a:lnSpc>
                <a:spcPct val="107000"/>
              </a:lnSpc>
              <a:spcBef>
                <a:spcPts val="0"/>
              </a:spcBef>
            </a:pPr>
            <a:r>
              <a:rPr lang="en-US" sz="27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rPr>
              <a:t>Core Affinity Partners:</a:t>
            </a:r>
          </a:p>
          <a:p>
            <a:pPr algn="r" fontAlgn="base">
              <a:lnSpc>
                <a:spcPct val="107000"/>
              </a:lnSpc>
              <a:spcBef>
                <a:spcPts val="0"/>
              </a:spcBef>
            </a:pPr>
            <a:r>
              <a:rPr lang="en-US" sz="1700">
                <a:solidFill>
                  <a:srgbClr val="000000"/>
                </a:solidFill>
                <a:latin typeface="Segoe UI" panose="020B0502040204020203" pitchFamily="34" charset="0"/>
                <a:ea typeface="Times New Roman" panose="02020603050405020304" pitchFamily="18" charset="0"/>
                <a:cs typeface="Segoe UI" panose="020B0502040204020203" pitchFamily="34" charset="0"/>
              </a:rPr>
              <a:t>Full Assessment, Workshops, One-on-One Coaching, Eligibility Confirmation</a:t>
            </a: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r" fontAlgn="base">
              <a:lnSpc>
                <a:spcPct val="107000"/>
              </a:lnSpc>
              <a:spcBef>
                <a:spcPts val="0"/>
              </a:spcBef>
            </a:pPr>
            <a:r>
              <a:rPr lang="en-US" sz="27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rPr>
              <a:t>Banking Partners:</a:t>
            </a:r>
          </a:p>
          <a:p>
            <a:pPr algn="r" fontAlgn="base">
              <a:lnSpc>
                <a:spcPct val="107000"/>
              </a:lnSpc>
              <a:spcBef>
                <a:spcPts val="0"/>
              </a:spcBef>
            </a:pPr>
            <a:r>
              <a:rPr lang="en-US" sz="1900">
                <a:solidFill>
                  <a:srgbClr val="000000"/>
                </a:solidFill>
                <a:latin typeface="Segoe UI" panose="020B0502040204020203" pitchFamily="34" charset="0"/>
                <a:ea typeface="Times New Roman" panose="02020603050405020304" pitchFamily="18" charset="0"/>
                <a:cs typeface="Segoe UI" panose="020B0502040204020203" pitchFamily="34" charset="0"/>
              </a:rPr>
              <a:t>Expanded Accounts and Loans, Wealth Building Workshops &amp; Sponsorship</a:t>
            </a: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pPr algn="ctr" fontAlgn="base">
              <a:lnSpc>
                <a:spcPct val="107000"/>
              </a:lnSpc>
              <a:spcBef>
                <a:spcPts val="0"/>
              </a:spcBef>
            </a:pPr>
            <a:endParaRPr lang="en-US" sz="1600" b="1" dirty="0">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81" name="Slide Number Placeholder 8">
            <a:extLst>
              <a:ext uri="{FF2B5EF4-FFF2-40B4-BE49-F238E27FC236}">
                <a16:creationId xmlns:a16="http://schemas.microsoft.com/office/drawing/2014/main" id="{6FA58FF2-EFB5-4E61-A683-0927A9108EA4}"/>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smtClean="0">
                <a:solidFill>
                  <a:schemeClr val="tx1"/>
                </a:solidFill>
                <a:latin typeface="Segoe UI Light" panose="020B0502040204020203" pitchFamily="34" charset="0"/>
                <a:cs typeface="Segoe UI Light" panose="020B0502040204020203" pitchFamily="34" charset="0"/>
              </a:rPr>
              <a:pPr algn="ctr">
                <a:spcAft>
                  <a:spcPts val="600"/>
                </a:spcAft>
              </a:pPr>
              <a:t>13</a:t>
            </a:fld>
            <a:endParaRPr lang="en-US" sz="1600" dirty="0">
              <a:solidFill>
                <a:schemeClr val="tx1"/>
              </a:solidFill>
              <a:latin typeface="Segoe UI Light" panose="020B0502040204020203" pitchFamily="34" charset="0"/>
              <a:cs typeface="Segoe UI Light" panose="020B0502040204020203" pitchFamily="34" charset="0"/>
            </a:endParaRPr>
          </a:p>
        </p:txBody>
      </p:sp>
      <p:sp>
        <p:nvSpPr>
          <p:cNvPr id="9" name="Title 4">
            <a:extLst>
              <a:ext uri="{FF2B5EF4-FFF2-40B4-BE49-F238E27FC236}">
                <a16:creationId xmlns:a16="http://schemas.microsoft.com/office/drawing/2014/main" id="{6D83A970-64B4-4E14-9844-6F5E40F35E0F}"/>
              </a:ext>
            </a:extLst>
          </p:cNvPr>
          <p:cNvSpPr txBox="1">
            <a:spLocks/>
          </p:cNvSpPr>
          <p:nvPr/>
        </p:nvSpPr>
        <p:spPr>
          <a:xfrm>
            <a:off x="3327517" y="591760"/>
            <a:ext cx="5331291" cy="5341104"/>
          </a:xfrm>
          <a:custGeom>
            <a:avLst/>
            <a:gdLst>
              <a:gd name="connsiteX0" fmla="*/ 0 w 5331291"/>
              <a:gd name="connsiteY0" fmla="*/ 0 h 5341104"/>
              <a:gd name="connsiteX1" fmla="*/ 5331291 w 5331291"/>
              <a:gd name="connsiteY1" fmla="*/ 0 h 5341104"/>
              <a:gd name="connsiteX2" fmla="*/ 5331291 w 5331291"/>
              <a:gd name="connsiteY2" fmla="*/ 5341104 h 5341104"/>
              <a:gd name="connsiteX3" fmla="*/ 0 w 5331291"/>
              <a:gd name="connsiteY3" fmla="*/ 5341104 h 5341104"/>
              <a:gd name="connsiteX4" fmla="*/ 0 w 5331291"/>
              <a:gd name="connsiteY4" fmla="*/ 0 h 5341104"/>
              <a:gd name="connsiteX0" fmla="*/ 0 w 5331291"/>
              <a:gd name="connsiteY0" fmla="*/ 0 h 5341104"/>
              <a:gd name="connsiteX1" fmla="*/ 5331291 w 5331291"/>
              <a:gd name="connsiteY1" fmla="*/ 0 h 5341104"/>
              <a:gd name="connsiteX2" fmla="*/ 5331291 w 5331291"/>
              <a:gd name="connsiteY2" fmla="*/ 5341104 h 5341104"/>
              <a:gd name="connsiteX3" fmla="*/ 0 w 5331291"/>
              <a:gd name="connsiteY3" fmla="*/ 5341104 h 5341104"/>
              <a:gd name="connsiteX4" fmla="*/ 0 w 5331291"/>
              <a:gd name="connsiteY4" fmla="*/ 0 h 5341104"/>
              <a:gd name="connsiteX0" fmla="*/ 0 w 5331291"/>
              <a:gd name="connsiteY0" fmla="*/ 0 h 5341104"/>
              <a:gd name="connsiteX1" fmla="*/ 5331291 w 5331291"/>
              <a:gd name="connsiteY1" fmla="*/ 0 h 5341104"/>
              <a:gd name="connsiteX2" fmla="*/ 5331291 w 5331291"/>
              <a:gd name="connsiteY2" fmla="*/ 5341104 h 5341104"/>
              <a:gd name="connsiteX3" fmla="*/ 0 w 5331291"/>
              <a:gd name="connsiteY3" fmla="*/ 5341104 h 5341104"/>
              <a:gd name="connsiteX4" fmla="*/ 0 w 5331291"/>
              <a:gd name="connsiteY4" fmla="*/ 0 h 53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291" h="5341104" fill="none" extrusionOk="0">
                <a:moveTo>
                  <a:pt x="0" y="0"/>
                </a:moveTo>
                <a:cubicBezTo>
                  <a:pt x="2310757" y="-51178"/>
                  <a:pt x="4010768" y="-592259"/>
                  <a:pt x="5331291" y="0"/>
                </a:cubicBezTo>
                <a:cubicBezTo>
                  <a:pt x="5313290" y="1010552"/>
                  <a:pt x="5186518" y="4722211"/>
                  <a:pt x="5331291" y="5341104"/>
                </a:cubicBezTo>
                <a:cubicBezTo>
                  <a:pt x="4488663" y="4668790"/>
                  <a:pt x="1474271" y="6009565"/>
                  <a:pt x="0" y="5341104"/>
                </a:cubicBezTo>
                <a:cubicBezTo>
                  <a:pt x="152038" y="4620628"/>
                  <a:pt x="295032" y="1458791"/>
                  <a:pt x="0" y="0"/>
                </a:cubicBezTo>
                <a:close/>
              </a:path>
              <a:path w="5331291" h="5341104" stroke="0" extrusionOk="0">
                <a:moveTo>
                  <a:pt x="0" y="0"/>
                </a:moveTo>
                <a:cubicBezTo>
                  <a:pt x="1843702" y="168933"/>
                  <a:pt x="3149769" y="419421"/>
                  <a:pt x="5331291" y="0"/>
                </a:cubicBezTo>
                <a:cubicBezTo>
                  <a:pt x="5361891" y="2687469"/>
                  <a:pt x="5395848" y="4205079"/>
                  <a:pt x="5331291" y="5341104"/>
                </a:cubicBezTo>
                <a:cubicBezTo>
                  <a:pt x="4702827" y="5754653"/>
                  <a:pt x="954544" y="5253270"/>
                  <a:pt x="0" y="5341104"/>
                </a:cubicBezTo>
                <a:cubicBezTo>
                  <a:pt x="32194" y="3644657"/>
                  <a:pt x="-88072" y="490854"/>
                  <a:pt x="0" y="0"/>
                </a:cubicBezTo>
                <a:close/>
              </a:path>
              <a:path w="5331291" h="5341104" fill="none" stroke="0" extrusionOk="0">
                <a:moveTo>
                  <a:pt x="0" y="0"/>
                </a:moveTo>
                <a:cubicBezTo>
                  <a:pt x="1488886" y="-270839"/>
                  <a:pt x="3604907" y="16197"/>
                  <a:pt x="5331291" y="0"/>
                </a:cubicBezTo>
                <a:cubicBezTo>
                  <a:pt x="5322215" y="1033939"/>
                  <a:pt x="5248898" y="4575594"/>
                  <a:pt x="5331291" y="5341104"/>
                </a:cubicBezTo>
                <a:cubicBezTo>
                  <a:pt x="4461593" y="5343028"/>
                  <a:pt x="1502727" y="6062967"/>
                  <a:pt x="0" y="5341104"/>
                </a:cubicBezTo>
                <a:cubicBezTo>
                  <a:pt x="-175443" y="4587448"/>
                  <a:pt x="104016" y="1441194"/>
                  <a:pt x="0" y="0"/>
                </a:cubicBezTo>
                <a:close/>
              </a:path>
              <a:path w="5331291" h="5341104" fill="none" stroke="0" extrusionOk="0">
                <a:moveTo>
                  <a:pt x="0" y="0"/>
                </a:moveTo>
                <a:cubicBezTo>
                  <a:pt x="1932665" y="-178035"/>
                  <a:pt x="3717674" y="-339905"/>
                  <a:pt x="5331291" y="0"/>
                </a:cubicBezTo>
                <a:cubicBezTo>
                  <a:pt x="5400498" y="1027266"/>
                  <a:pt x="5200860" y="4667189"/>
                  <a:pt x="5331291" y="5341104"/>
                </a:cubicBezTo>
                <a:cubicBezTo>
                  <a:pt x="4402385" y="4936556"/>
                  <a:pt x="1531908" y="6148585"/>
                  <a:pt x="0" y="5341104"/>
                </a:cubicBezTo>
                <a:cubicBezTo>
                  <a:pt x="-74999" y="4495192"/>
                  <a:pt x="251985" y="1490735"/>
                  <a:pt x="0" y="0"/>
                </a:cubicBezTo>
                <a:close/>
              </a:path>
            </a:pathLst>
          </a:custGeom>
          <a:solidFill>
            <a:schemeClr val="accent2">
              <a:lumMod val="60000"/>
              <a:lumOff val="40000"/>
            </a:schemeClr>
          </a:solidFill>
          <a:ln>
            <a:solidFill>
              <a:schemeClr val="tx1"/>
            </a:solidFill>
            <a:extLst>
              <a:ext uri="{C807C97D-BFC1-408E-A445-0C87EB9F89A2}">
                <ask:lineSketchStyleProps xmlns:ask="http://schemas.microsoft.com/office/drawing/2018/sketchyshapes" sd="1219033472">
                  <a:custGeom>
                    <a:avLst/>
                    <a:gdLst>
                      <a:gd name="connsiteX0" fmla="*/ 0 w 7704938"/>
                      <a:gd name="connsiteY0" fmla="*/ 0 h 4746595"/>
                      <a:gd name="connsiteX1" fmla="*/ 7704938 w 7704938"/>
                      <a:gd name="connsiteY1" fmla="*/ 0 h 4746595"/>
                      <a:gd name="connsiteX2" fmla="*/ 7704938 w 7704938"/>
                      <a:gd name="connsiteY2" fmla="*/ 4746595 h 4746595"/>
                      <a:gd name="connsiteX3" fmla="*/ 0 w 7704938"/>
                      <a:gd name="connsiteY3" fmla="*/ 4746595 h 4746595"/>
                      <a:gd name="connsiteX4" fmla="*/ 0 w 7704938"/>
                      <a:gd name="connsiteY4" fmla="*/ 0 h 4746595"/>
                      <a:gd name="connsiteX0" fmla="*/ 0 w 7704938"/>
                      <a:gd name="connsiteY0" fmla="*/ 0 h 4746595"/>
                      <a:gd name="connsiteX1" fmla="*/ 7704938 w 7704938"/>
                      <a:gd name="connsiteY1" fmla="*/ 0 h 4746595"/>
                      <a:gd name="connsiteX2" fmla="*/ 7704938 w 7704938"/>
                      <a:gd name="connsiteY2" fmla="*/ 4746595 h 4746595"/>
                      <a:gd name="connsiteX3" fmla="*/ 0 w 7704938"/>
                      <a:gd name="connsiteY3" fmla="*/ 4746595 h 4746595"/>
                      <a:gd name="connsiteX4" fmla="*/ 0 w 7704938"/>
                      <a:gd name="connsiteY4" fmla="*/ 0 h 474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38" h="4746595" fill="none" extrusionOk="0">
                        <a:moveTo>
                          <a:pt x="0" y="0"/>
                        </a:moveTo>
                        <a:cubicBezTo>
                          <a:pt x="3031036" y="-67988"/>
                          <a:pt x="5674216" y="-371612"/>
                          <a:pt x="7704938" y="0"/>
                        </a:cubicBezTo>
                        <a:cubicBezTo>
                          <a:pt x="7720347" y="901970"/>
                          <a:pt x="7582397" y="4146403"/>
                          <a:pt x="7704938" y="4746595"/>
                        </a:cubicBezTo>
                        <a:cubicBezTo>
                          <a:pt x="6512376" y="4297051"/>
                          <a:pt x="2290496" y="5204064"/>
                          <a:pt x="0" y="4746595"/>
                        </a:cubicBezTo>
                        <a:cubicBezTo>
                          <a:pt x="81225" y="4058633"/>
                          <a:pt x="106664" y="1249145"/>
                          <a:pt x="0" y="0"/>
                        </a:cubicBezTo>
                        <a:close/>
                      </a:path>
                      <a:path w="7704938" h="4746595" stroke="0" extrusionOk="0">
                        <a:moveTo>
                          <a:pt x="0" y="0"/>
                        </a:moveTo>
                        <a:cubicBezTo>
                          <a:pt x="2834927" y="167073"/>
                          <a:pt x="4328982" y="260513"/>
                          <a:pt x="7704938" y="0"/>
                        </a:cubicBezTo>
                        <a:cubicBezTo>
                          <a:pt x="7597580" y="2249579"/>
                          <a:pt x="7795085" y="3716936"/>
                          <a:pt x="7704938" y="4746595"/>
                        </a:cubicBezTo>
                        <a:cubicBezTo>
                          <a:pt x="6680119" y="5003725"/>
                          <a:pt x="1339660" y="4638503"/>
                          <a:pt x="0" y="4746595"/>
                        </a:cubicBezTo>
                        <a:cubicBezTo>
                          <a:pt x="18308" y="3254171"/>
                          <a:pt x="-131177" y="447478"/>
                          <a:pt x="0" y="0"/>
                        </a:cubicBezTo>
                        <a:close/>
                      </a:path>
                      <a:path w="7704938" h="4746595" fill="none" stroke="0" extrusionOk="0">
                        <a:moveTo>
                          <a:pt x="0" y="0"/>
                        </a:moveTo>
                        <a:cubicBezTo>
                          <a:pt x="2582574" y="-284192"/>
                          <a:pt x="5299910" y="52576"/>
                          <a:pt x="7704938" y="0"/>
                        </a:cubicBezTo>
                        <a:cubicBezTo>
                          <a:pt x="7851644" y="925830"/>
                          <a:pt x="7609093" y="4095412"/>
                          <a:pt x="7704938" y="4746595"/>
                        </a:cubicBezTo>
                        <a:cubicBezTo>
                          <a:pt x="6445474" y="4769539"/>
                          <a:pt x="2445759" y="5289738"/>
                          <a:pt x="0" y="4746595"/>
                        </a:cubicBezTo>
                        <a:cubicBezTo>
                          <a:pt x="-130363" y="3941380"/>
                          <a:pt x="121474" y="1267593"/>
                          <a:pt x="0" y="0"/>
                        </a:cubicBezTo>
                        <a:close/>
                      </a:path>
                    </a:pathLst>
                  </a:custGeom>
                  <ask:type>
                    <ask:lineSketchCurved/>
                  </ask:type>
                </ask:lineSketchStyleProps>
              </a:ext>
            </a:extLst>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1125">
              <a:lnSpc>
                <a:spcPct val="107000"/>
              </a:lnSpc>
              <a:spcBef>
                <a:spcPts val="0"/>
              </a:spcBef>
            </a:pP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1:  Intake:</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Complete Intake form or interview with program administration staff</a:t>
            </a:r>
            <a:b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2: Participant Eligibility:</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Address </a:t>
            </a:r>
            <a:r>
              <a:rPr lang="en-US" sz="1400" i="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(live and/or work)</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and income </a:t>
            </a:r>
            <a:r>
              <a:rPr lang="en-US" sz="1400" i="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(80% and below Area Median Income)</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3: Benchmarking:</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Complete initial/benchmark budget worksheet and credit review.</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4: Assessment:</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Detailed review of participant’s economic/self-sufficiency status: budget, credit, housing, employment, income, assets, record expungement/GED/DL/CS clearance (</a:t>
            </a:r>
            <a:r>
              <a:rPr lang="en-US" sz="1400" i="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as applicable).</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5: Group Workshop Enrollment</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Advanced participant registration for live and virtual group workshops.</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6: Core Partner Referral:</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Assignment to N.O.W. Financial Capability Partner [Financial Management, Job Training, Micro Enterprise]</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7: One-on-One Coaching: </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Direct and personal financial management and credit building consultations.   </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8: Establish Accounts:</a:t>
            </a:r>
            <a:r>
              <a:rPr lang="en-US" sz="1400" i="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If applicable,</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Open checking/savings account and/or credit account</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9: Asset Building Event Participation:</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 Define participant asset building workshop and resource plan.</a:t>
            </a:r>
            <a:br>
              <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br>
            <a:r>
              <a:rPr lang="en-US" sz="1400" b="1"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Step 10: Program Graduation/Certification: </a:t>
            </a:r>
            <a:r>
              <a:rPr lang="en-US" sz="1400" dirty="0">
                <a:solidFill>
                  <a:schemeClr val="bg1"/>
                </a:solidFill>
                <a:uFill>
                  <a:solidFill>
                    <a:srgbClr val="000000"/>
                  </a:solidFill>
                </a:uFill>
                <a:latin typeface="Segoe UI" panose="020B0502040204020203" pitchFamily="34" charset="0"/>
                <a:ea typeface="Calibri" panose="020F0502020204030204" pitchFamily="34" charset="0"/>
                <a:cs typeface="Times New Roman" panose="02020603050405020304" pitchFamily="18" charset="0"/>
              </a:rPr>
              <a:t>Completion of 80% of outlined benchmark goals.</a:t>
            </a:r>
            <a:endParaRPr lang="en-US" sz="14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5587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8">
            <a:extLst>
              <a:ext uri="{FF2B5EF4-FFF2-40B4-BE49-F238E27FC236}">
                <a16:creationId xmlns:a16="http://schemas.microsoft.com/office/drawing/2014/main" id="{6FA58FF2-EFB5-4E61-A683-0927A9108EA4}"/>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smtClean="0">
                <a:solidFill>
                  <a:schemeClr val="tx1"/>
                </a:solidFill>
                <a:latin typeface="Segoe UI Light" panose="020B0502040204020203" pitchFamily="34" charset="0"/>
                <a:cs typeface="Segoe UI Light" panose="020B0502040204020203" pitchFamily="34" charset="0"/>
              </a:rPr>
              <a:pPr algn="ctr">
                <a:spcAft>
                  <a:spcPts val="600"/>
                </a:spcAft>
              </a:pPr>
              <a:t>14</a:t>
            </a:fld>
            <a:endParaRPr lang="en-US" sz="1600" dirty="0">
              <a:solidFill>
                <a:schemeClr val="tx1"/>
              </a:solidFill>
              <a:latin typeface="Segoe UI Light" panose="020B0502040204020203" pitchFamily="34" charset="0"/>
              <a:cs typeface="Segoe UI Light" panose="020B0502040204020203" pitchFamily="34" charset="0"/>
            </a:endParaRPr>
          </a:p>
        </p:txBody>
      </p:sp>
      <p:sp>
        <p:nvSpPr>
          <p:cNvPr id="9" name="Title 4">
            <a:extLst>
              <a:ext uri="{FF2B5EF4-FFF2-40B4-BE49-F238E27FC236}">
                <a16:creationId xmlns:a16="http://schemas.microsoft.com/office/drawing/2014/main" id="{6D83A970-64B4-4E14-9844-6F5E40F35E0F}"/>
              </a:ext>
            </a:extLst>
          </p:cNvPr>
          <p:cNvSpPr txBox="1">
            <a:spLocks/>
          </p:cNvSpPr>
          <p:nvPr/>
        </p:nvSpPr>
        <p:spPr>
          <a:xfrm>
            <a:off x="704407" y="455333"/>
            <a:ext cx="7883003" cy="5708679"/>
          </a:xfrm>
          <a:custGeom>
            <a:avLst/>
            <a:gdLst>
              <a:gd name="connsiteX0" fmla="*/ 0 w 7883003"/>
              <a:gd name="connsiteY0" fmla="*/ 0 h 5708679"/>
              <a:gd name="connsiteX1" fmla="*/ 7883003 w 7883003"/>
              <a:gd name="connsiteY1" fmla="*/ 0 h 5708679"/>
              <a:gd name="connsiteX2" fmla="*/ 7883003 w 7883003"/>
              <a:gd name="connsiteY2" fmla="*/ 5708679 h 5708679"/>
              <a:gd name="connsiteX3" fmla="*/ 0 w 7883003"/>
              <a:gd name="connsiteY3" fmla="*/ 5708679 h 5708679"/>
              <a:gd name="connsiteX4" fmla="*/ 0 w 7883003"/>
              <a:gd name="connsiteY4" fmla="*/ 0 h 5708679"/>
              <a:gd name="connsiteX0" fmla="*/ 0 w 7883003"/>
              <a:gd name="connsiteY0" fmla="*/ 0 h 5708679"/>
              <a:gd name="connsiteX1" fmla="*/ 7883003 w 7883003"/>
              <a:gd name="connsiteY1" fmla="*/ 0 h 5708679"/>
              <a:gd name="connsiteX2" fmla="*/ 7883003 w 7883003"/>
              <a:gd name="connsiteY2" fmla="*/ 5708679 h 5708679"/>
              <a:gd name="connsiteX3" fmla="*/ 0 w 7883003"/>
              <a:gd name="connsiteY3" fmla="*/ 5708679 h 5708679"/>
              <a:gd name="connsiteX4" fmla="*/ 0 w 7883003"/>
              <a:gd name="connsiteY4" fmla="*/ 0 h 5708679"/>
              <a:gd name="connsiteX0" fmla="*/ 0 w 7883003"/>
              <a:gd name="connsiteY0" fmla="*/ 0 h 5708679"/>
              <a:gd name="connsiteX1" fmla="*/ 7883003 w 7883003"/>
              <a:gd name="connsiteY1" fmla="*/ 0 h 5708679"/>
              <a:gd name="connsiteX2" fmla="*/ 7883003 w 7883003"/>
              <a:gd name="connsiteY2" fmla="*/ 5708679 h 5708679"/>
              <a:gd name="connsiteX3" fmla="*/ 0 w 7883003"/>
              <a:gd name="connsiteY3" fmla="*/ 5708679 h 5708679"/>
              <a:gd name="connsiteX4" fmla="*/ 0 w 7883003"/>
              <a:gd name="connsiteY4" fmla="*/ 0 h 570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3003" h="5708679" fill="none" extrusionOk="0">
                <a:moveTo>
                  <a:pt x="0" y="0"/>
                </a:moveTo>
                <a:cubicBezTo>
                  <a:pt x="3226710" y="-66866"/>
                  <a:pt x="5944401" y="-733102"/>
                  <a:pt x="7883003" y="0"/>
                </a:cubicBezTo>
                <a:cubicBezTo>
                  <a:pt x="7781080" y="1066767"/>
                  <a:pt x="7747759" y="4996128"/>
                  <a:pt x="7883003" y="5708679"/>
                </a:cubicBezTo>
                <a:cubicBezTo>
                  <a:pt x="6651103" y="5055705"/>
                  <a:pt x="2066538" y="6643673"/>
                  <a:pt x="0" y="5708679"/>
                </a:cubicBezTo>
                <a:cubicBezTo>
                  <a:pt x="188893" y="4940500"/>
                  <a:pt x="330181" y="1555482"/>
                  <a:pt x="0" y="0"/>
                </a:cubicBezTo>
                <a:close/>
              </a:path>
              <a:path w="7883003" h="5708679" stroke="0" extrusionOk="0">
                <a:moveTo>
                  <a:pt x="0" y="0"/>
                </a:moveTo>
                <a:cubicBezTo>
                  <a:pt x="2844570" y="191899"/>
                  <a:pt x="4520129" y="387821"/>
                  <a:pt x="7883003" y="0"/>
                </a:cubicBezTo>
                <a:cubicBezTo>
                  <a:pt x="7814049" y="2766407"/>
                  <a:pt x="7986913" y="4591293"/>
                  <a:pt x="7883003" y="5708679"/>
                </a:cubicBezTo>
                <a:cubicBezTo>
                  <a:pt x="6923473" y="6154977"/>
                  <a:pt x="1526793" y="5769978"/>
                  <a:pt x="0" y="5708679"/>
                </a:cubicBezTo>
                <a:cubicBezTo>
                  <a:pt x="81966" y="3858390"/>
                  <a:pt x="-129051" y="513913"/>
                  <a:pt x="0" y="0"/>
                </a:cubicBezTo>
                <a:close/>
              </a:path>
              <a:path w="7883003" h="5708679" fill="none" stroke="0" extrusionOk="0">
                <a:moveTo>
                  <a:pt x="0" y="0"/>
                </a:moveTo>
                <a:cubicBezTo>
                  <a:pt x="2217862" y="-272104"/>
                  <a:pt x="5390667" y="41342"/>
                  <a:pt x="7883003" y="0"/>
                </a:cubicBezTo>
                <a:cubicBezTo>
                  <a:pt x="7944162" y="1107172"/>
                  <a:pt x="7728259" y="4809964"/>
                  <a:pt x="7883003" y="5708679"/>
                </a:cubicBezTo>
                <a:cubicBezTo>
                  <a:pt x="6604830" y="5595627"/>
                  <a:pt x="2202016" y="6537238"/>
                  <a:pt x="0" y="5708679"/>
                </a:cubicBezTo>
                <a:cubicBezTo>
                  <a:pt x="-235774" y="4923345"/>
                  <a:pt x="318333" y="1668716"/>
                  <a:pt x="0" y="0"/>
                </a:cubicBezTo>
                <a:close/>
              </a:path>
              <a:path w="7883003" h="5708679" fill="none" stroke="0" extrusionOk="0">
                <a:moveTo>
                  <a:pt x="0" y="0"/>
                </a:moveTo>
                <a:cubicBezTo>
                  <a:pt x="2905478" y="-202423"/>
                  <a:pt x="5603621" y="-371222"/>
                  <a:pt x="7883003" y="0"/>
                </a:cubicBezTo>
                <a:cubicBezTo>
                  <a:pt x="8004866" y="1107125"/>
                  <a:pt x="7675136" y="4989457"/>
                  <a:pt x="7883003" y="5708679"/>
                </a:cubicBezTo>
                <a:cubicBezTo>
                  <a:pt x="6586304" y="5242797"/>
                  <a:pt x="2263916" y="6698373"/>
                  <a:pt x="0" y="5708679"/>
                </a:cubicBezTo>
                <a:cubicBezTo>
                  <a:pt x="-129943" y="4764712"/>
                  <a:pt x="224082" y="1557259"/>
                  <a:pt x="0" y="0"/>
                </a:cubicBezTo>
                <a:close/>
              </a:path>
            </a:pathLst>
          </a:custGeom>
          <a:solidFill>
            <a:schemeClr val="accent2">
              <a:lumMod val="60000"/>
              <a:lumOff val="40000"/>
            </a:schemeClr>
          </a:solidFill>
          <a:ln>
            <a:solidFill>
              <a:schemeClr val="tx1"/>
            </a:solidFill>
            <a:extLst>
              <a:ext uri="{C807C97D-BFC1-408E-A445-0C87EB9F89A2}">
                <ask:lineSketchStyleProps xmlns:ask="http://schemas.microsoft.com/office/drawing/2018/sketchyshapes" sd="1219033472">
                  <a:custGeom>
                    <a:avLst/>
                    <a:gdLst>
                      <a:gd name="connsiteX0" fmla="*/ 0 w 7704938"/>
                      <a:gd name="connsiteY0" fmla="*/ 0 h 4746595"/>
                      <a:gd name="connsiteX1" fmla="*/ 7704938 w 7704938"/>
                      <a:gd name="connsiteY1" fmla="*/ 0 h 4746595"/>
                      <a:gd name="connsiteX2" fmla="*/ 7704938 w 7704938"/>
                      <a:gd name="connsiteY2" fmla="*/ 4746595 h 4746595"/>
                      <a:gd name="connsiteX3" fmla="*/ 0 w 7704938"/>
                      <a:gd name="connsiteY3" fmla="*/ 4746595 h 4746595"/>
                      <a:gd name="connsiteX4" fmla="*/ 0 w 7704938"/>
                      <a:gd name="connsiteY4" fmla="*/ 0 h 4746595"/>
                      <a:gd name="connsiteX0" fmla="*/ 0 w 7704938"/>
                      <a:gd name="connsiteY0" fmla="*/ 0 h 4746595"/>
                      <a:gd name="connsiteX1" fmla="*/ 7704938 w 7704938"/>
                      <a:gd name="connsiteY1" fmla="*/ 0 h 4746595"/>
                      <a:gd name="connsiteX2" fmla="*/ 7704938 w 7704938"/>
                      <a:gd name="connsiteY2" fmla="*/ 4746595 h 4746595"/>
                      <a:gd name="connsiteX3" fmla="*/ 0 w 7704938"/>
                      <a:gd name="connsiteY3" fmla="*/ 4746595 h 4746595"/>
                      <a:gd name="connsiteX4" fmla="*/ 0 w 7704938"/>
                      <a:gd name="connsiteY4" fmla="*/ 0 h 474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38" h="4746595" fill="none" extrusionOk="0">
                        <a:moveTo>
                          <a:pt x="0" y="0"/>
                        </a:moveTo>
                        <a:cubicBezTo>
                          <a:pt x="3031036" y="-67988"/>
                          <a:pt x="5674216" y="-371612"/>
                          <a:pt x="7704938" y="0"/>
                        </a:cubicBezTo>
                        <a:cubicBezTo>
                          <a:pt x="7720347" y="901970"/>
                          <a:pt x="7582397" y="4146403"/>
                          <a:pt x="7704938" y="4746595"/>
                        </a:cubicBezTo>
                        <a:cubicBezTo>
                          <a:pt x="6512376" y="4297051"/>
                          <a:pt x="2290496" y="5204064"/>
                          <a:pt x="0" y="4746595"/>
                        </a:cubicBezTo>
                        <a:cubicBezTo>
                          <a:pt x="81225" y="4058633"/>
                          <a:pt x="106664" y="1249145"/>
                          <a:pt x="0" y="0"/>
                        </a:cubicBezTo>
                        <a:close/>
                      </a:path>
                      <a:path w="7704938" h="4746595" stroke="0" extrusionOk="0">
                        <a:moveTo>
                          <a:pt x="0" y="0"/>
                        </a:moveTo>
                        <a:cubicBezTo>
                          <a:pt x="2834927" y="167073"/>
                          <a:pt x="4328982" y="260513"/>
                          <a:pt x="7704938" y="0"/>
                        </a:cubicBezTo>
                        <a:cubicBezTo>
                          <a:pt x="7597580" y="2249579"/>
                          <a:pt x="7795085" y="3716936"/>
                          <a:pt x="7704938" y="4746595"/>
                        </a:cubicBezTo>
                        <a:cubicBezTo>
                          <a:pt x="6680119" y="5003725"/>
                          <a:pt x="1339660" y="4638503"/>
                          <a:pt x="0" y="4746595"/>
                        </a:cubicBezTo>
                        <a:cubicBezTo>
                          <a:pt x="18308" y="3254171"/>
                          <a:pt x="-131177" y="447478"/>
                          <a:pt x="0" y="0"/>
                        </a:cubicBezTo>
                        <a:close/>
                      </a:path>
                      <a:path w="7704938" h="4746595" fill="none" stroke="0" extrusionOk="0">
                        <a:moveTo>
                          <a:pt x="0" y="0"/>
                        </a:moveTo>
                        <a:cubicBezTo>
                          <a:pt x="2582574" y="-284192"/>
                          <a:pt x="5299910" y="52576"/>
                          <a:pt x="7704938" y="0"/>
                        </a:cubicBezTo>
                        <a:cubicBezTo>
                          <a:pt x="7851644" y="925830"/>
                          <a:pt x="7609093" y="4095412"/>
                          <a:pt x="7704938" y="4746595"/>
                        </a:cubicBezTo>
                        <a:cubicBezTo>
                          <a:pt x="6445474" y="4769539"/>
                          <a:pt x="2445759" y="5289738"/>
                          <a:pt x="0" y="4746595"/>
                        </a:cubicBezTo>
                        <a:cubicBezTo>
                          <a:pt x="-130363" y="3941380"/>
                          <a:pt x="121474" y="1267593"/>
                          <a:pt x="0" y="0"/>
                        </a:cubicBezTo>
                        <a:close/>
                      </a:path>
                    </a:pathLst>
                  </a:custGeom>
                  <ask:type>
                    <ask:lineSketchCurved/>
                  </ask:type>
                </ask:lineSketchStyleProps>
              </a:ext>
            </a:extLst>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fontAlgn="base"/>
            <a:endParaRPr lang="en-US" sz="3200" b="1" dirty="0">
              <a:uFill>
                <a:solidFill>
                  <a:srgbClr val="000000"/>
                </a:solidFill>
              </a:uFill>
              <a:latin typeface="Segoe UI" panose="020B0502040204020203" pitchFamily="34" charset="0"/>
              <a:cs typeface="Times New Roman" panose="02020603050405020304" pitchFamily="18" charset="0"/>
            </a:endParaRPr>
          </a:p>
          <a:p>
            <a:pPr algn="ctr" rtl="0" fontAlgn="base"/>
            <a:endParaRPr lang="en-US" sz="3200" b="1" dirty="0">
              <a:uFill>
                <a:solidFill>
                  <a:srgbClr val="000000"/>
                </a:solidFill>
              </a:uFill>
              <a:latin typeface="Segoe UI" panose="020B0502040204020203" pitchFamily="34" charset="0"/>
              <a:cs typeface="Times New Roman" panose="02020603050405020304" pitchFamily="18" charset="0"/>
            </a:endParaRPr>
          </a:p>
          <a:p>
            <a:pPr algn="ctr" rtl="0" fontAlgn="base"/>
            <a:endParaRPr lang="en-US" sz="2800" b="1" dirty="0">
              <a:uFill>
                <a:solidFill>
                  <a:srgbClr val="000000"/>
                </a:solidFill>
              </a:uFill>
              <a:latin typeface="Segoe UI" panose="020B0502040204020203" pitchFamily="34" charset="0"/>
              <a:cs typeface="Times New Roman" panose="02020603050405020304" pitchFamily="18" charset="0"/>
            </a:endParaRPr>
          </a:p>
          <a:p>
            <a:pPr algn="ctr" rtl="0" fontAlgn="base"/>
            <a:r>
              <a:rPr lang="en-US" sz="2800" b="1" dirty="0">
                <a:uFill>
                  <a:solidFill>
                    <a:srgbClr val="000000"/>
                  </a:solidFill>
                </a:uFill>
                <a:latin typeface="Segoe UI" panose="020B0502040204020203" pitchFamily="34" charset="0"/>
                <a:cs typeface="Times New Roman" panose="02020603050405020304" pitchFamily="18" charset="0"/>
              </a:rPr>
              <a:t>NEXT STEPS </a:t>
            </a:r>
          </a:p>
          <a:p>
            <a:pPr algn="ctr" rtl="0" fontAlgn="base"/>
            <a:r>
              <a:rPr lang="en-US" sz="2800" b="1" dirty="0">
                <a:uFill>
                  <a:solidFill>
                    <a:srgbClr val="000000"/>
                  </a:solidFill>
                </a:uFill>
                <a:latin typeface="Segoe UI" panose="020B0502040204020203" pitchFamily="34" charset="0"/>
                <a:cs typeface="Times New Roman" panose="02020603050405020304" pitchFamily="18" charset="0"/>
              </a:rPr>
              <a:t> </a:t>
            </a:r>
          </a:p>
          <a:p>
            <a:pPr algn="ctr" rtl="0" fontAlgn="base">
              <a:buFont typeface="+mj-lt"/>
              <a:buAutoNum type="arabicPeriod"/>
            </a:pPr>
            <a:r>
              <a:rPr lang="en-US" sz="2800" b="1" dirty="0">
                <a:uFill>
                  <a:solidFill>
                    <a:srgbClr val="000000"/>
                  </a:solidFill>
                </a:uFill>
                <a:latin typeface="Segoe UI" panose="020B0502040204020203" pitchFamily="34" charset="0"/>
                <a:cs typeface="Times New Roman" panose="02020603050405020304" pitchFamily="18" charset="0"/>
              </a:rPr>
              <a:t>  Complete the Intake Application Form  </a:t>
            </a:r>
          </a:p>
          <a:p>
            <a:pPr algn="ctr" rtl="0" fontAlgn="base"/>
            <a:r>
              <a:rPr lang="en-US" sz="2800" b="1" dirty="0">
                <a:uFill>
                  <a:solidFill>
                    <a:srgbClr val="000000"/>
                  </a:solidFill>
                </a:uFill>
                <a:latin typeface="Segoe UI" panose="020B0502040204020203" pitchFamily="34" charset="0"/>
                <a:cs typeface="Times New Roman" panose="02020603050405020304" pitchFamily="18" charset="0"/>
              </a:rPr>
              <a:t> </a:t>
            </a:r>
          </a:p>
          <a:p>
            <a:pPr algn="ctr" rtl="0" fontAlgn="base">
              <a:buFont typeface="+mj-lt"/>
              <a:buAutoNum type="arabicPeriod" startAt="2"/>
            </a:pPr>
            <a:r>
              <a:rPr lang="en-US" sz="2800" b="1" dirty="0">
                <a:uFill>
                  <a:solidFill>
                    <a:srgbClr val="000000"/>
                  </a:solidFill>
                </a:uFill>
                <a:latin typeface="Segoe UI" panose="020B0502040204020203" pitchFamily="34" charset="0"/>
                <a:cs typeface="Times New Roman" panose="02020603050405020304" pitchFamily="18" charset="0"/>
              </a:rPr>
              <a:t> Complete Intake Questionnaire within 48 hours.</a:t>
            </a:r>
          </a:p>
          <a:p>
            <a:pPr algn="ctr" rtl="0" fontAlgn="base"/>
            <a:r>
              <a:rPr lang="en-US" sz="2800" b="1" dirty="0">
                <a:uFill>
                  <a:solidFill>
                    <a:srgbClr val="000000"/>
                  </a:solidFill>
                </a:uFill>
                <a:latin typeface="Segoe UI" panose="020B0502040204020203" pitchFamily="34" charset="0"/>
                <a:cs typeface="Times New Roman" panose="02020603050405020304" pitchFamily="18" charset="0"/>
              </a:rPr>
              <a:t> </a:t>
            </a:r>
          </a:p>
          <a:p>
            <a:pPr algn="ctr" rtl="0" fontAlgn="base">
              <a:buFont typeface="+mj-lt"/>
              <a:buAutoNum type="arabicPeriod" startAt="2"/>
            </a:pPr>
            <a:r>
              <a:rPr lang="en-US" sz="2800" b="1" dirty="0">
                <a:uFill>
                  <a:solidFill>
                    <a:srgbClr val="000000"/>
                  </a:solidFill>
                </a:uFill>
                <a:latin typeface="Segoe UI" panose="020B0502040204020203" pitchFamily="34" charset="0"/>
                <a:cs typeface="Times New Roman" panose="02020603050405020304" pitchFamily="18" charset="0"/>
              </a:rPr>
              <a:t>  Schedule an Assessment Appointment  </a:t>
            </a:r>
          </a:p>
          <a:p>
            <a:pPr algn="ctr" rtl="0" fontAlgn="base"/>
            <a:r>
              <a:rPr lang="en-US" sz="2800" b="1" dirty="0">
                <a:uFill>
                  <a:solidFill>
                    <a:srgbClr val="000000"/>
                  </a:solidFill>
                </a:uFill>
                <a:latin typeface="Segoe UI" panose="020B0502040204020203" pitchFamily="34" charset="0"/>
                <a:cs typeface="Times New Roman" panose="02020603050405020304" pitchFamily="18" charset="0"/>
              </a:rPr>
              <a:t> </a:t>
            </a:r>
          </a:p>
          <a:p>
            <a:pPr algn="ctr" rtl="0" fontAlgn="base">
              <a:buFont typeface="+mj-lt"/>
              <a:buAutoNum type="arabicPeriod" startAt="3"/>
            </a:pPr>
            <a:r>
              <a:rPr lang="en-US" sz="2800" b="1" dirty="0">
                <a:uFill>
                  <a:solidFill>
                    <a:srgbClr val="000000"/>
                  </a:solidFill>
                </a:uFill>
                <a:latin typeface="Segoe UI" panose="020B0502040204020203" pitchFamily="34" charset="0"/>
                <a:cs typeface="Times New Roman" panose="02020603050405020304" pitchFamily="18" charset="0"/>
              </a:rPr>
              <a:t>  Referral to a Partnering Agency  </a:t>
            </a:r>
          </a:p>
        </p:txBody>
      </p:sp>
      <p:pic>
        <p:nvPicPr>
          <p:cNvPr id="8" name="Picture 7">
            <a:extLst>
              <a:ext uri="{FF2B5EF4-FFF2-40B4-BE49-F238E27FC236}">
                <a16:creationId xmlns:a16="http://schemas.microsoft.com/office/drawing/2014/main" id="{4F127715-0CD8-4A24-B776-F6CF618A1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791" y="274268"/>
            <a:ext cx="1985551" cy="1326643"/>
          </a:xfrm>
          <a:prstGeom prst="rect">
            <a:avLst/>
          </a:prstGeom>
        </p:spPr>
      </p:pic>
    </p:spTree>
    <p:extLst>
      <p:ext uri="{BB962C8B-B14F-4D97-AF65-F5344CB8AC3E}">
        <p14:creationId xmlns:p14="http://schemas.microsoft.com/office/powerpoint/2010/main" val="260476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2688240"/>
            <a:ext cx="7878619" cy="3599873"/>
          </a:xfrm>
          <a:custGeom>
            <a:avLst/>
            <a:gdLst>
              <a:gd name="connsiteX0" fmla="*/ 0 w 7878619"/>
              <a:gd name="connsiteY0" fmla="*/ 0 h 3599873"/>
              <a:gd name="connsiteX1" fmla="*/ 7878619 w 7878619"/>
              <a:gd name="connsiteY1" fmla="*/ 0 h 3599873"/>
              <a:gd name="connsiteX2" fmla="*/ 7878619 w 7878619"/>
              <a:gd name="connsiteY2" fmla="*/ 3599873 h 3599873"/>
              <a:gd name="connsiteX3" fmla="*/ 0 w 7878619"/>
              <a:gd name="connsiteY3" fmla="*/ 3599873 h 3599873"/>
              <a:gd name="connsiteX4" fmla="*/ 0 w 7878619"/>
              <a:gd name="connsiteY4" fmla="*/ 0 h 3599873"/>
              <a:gd name="connsiteX0" fmla="*/ 0 w 7878619"/>
              <a:gd name="connsiteY0" fmla="*/ 0 h 3599873"/>
              <a:gd name="connsiteX1" fmla="*/ 7878619 w 7878619"/>
              <a:gd name="connsiteY1" fmla="*/ 0 h 3599873"/>
              <a:gd name="connsiteX2" fmla="*/ 7878619 w 7878619"/>
              <a:gd name="connsiteY2" fmla="*/ 3599873 h 3599873"/>
              <a:gd name="connsiteX3" fmla="*/ 0 w 7878619"/>
              <a:gd name="connsiteY3" fmla="*/ 3599873 h 3599873"/>
              <a:gd name="connsiteX4" fmla="*/ 0 w 7878619"/>
              <a:gd name="connsiteY4" fmla="*/ 0 h 3599873"/>
              <a:gd name="connsiteX0" fmla="*/ 0 w 7878619"/>
              <a:gd name="connsiteY0" fmla="*/ 0 h 3599873"/>
              <a:gd name="connsiteX1" fmla="*/ 7878619 w 7878619"/>
              <a:gd name="connsiteY1" fmla="*/ 0 h 3599873"/>
              <a:gd name="connsiteX2" fmla="*/ 7878619 w 7878619"/>
              <a:gd name="connsiteY2" fmla="*/ 3599873 h 3599873"/>
              <a:gd name="connsiteX3" fmla="*/ 0 w 7878619"/>
              <a:gd name="connsiteY3" fmla="*/ 3599873 h 3599873"/>
              <a:gd name="connsiteX4" fmla="*/ 0 w 7878619"/>
              <a:gd name="connsiteY4" fmla="*/ 0 h 359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8619" h="3599873" fill="none" extrusionOk="0">
                <a:moveTo>
                  <a:pt x="0" y="0"/>
                </a:moveTo>
                <a:cubicBezTo>
                  <a:pt x="3972300" y="-27673"/>
                  <a:pt x="5863221" y="-230597"/>
                  <a:pt x="7878619" y="0"/>
                </a:cubicBezTo>
                <a:cubicBezTo>
                  <a:pt x="7894977" y="1166556"/>
                  <a:pt x="7475962" y="2758427"/>
                  <a:pt x="7878619" y="3599873"/>
                </a:cubicBezTo>
                <a:cubicBezTo>
                  <a:pt x="6317244" y="3306010"/>
                  <a:pt x="788629" y="3898803"/>
                  <a:pt x="0" y="3599873"/>
                </a:cubicBezTo>
                <a:cubicBezTo>
                  <a:pt x="119545" y="2178930"/>
                  <a:pt x="432067" y="1030575"/>
                  <a:pt x="0" y="0"/>
                </a:cubicBezTo>
                <a:close/>
              </a:path>
              <a:path w="7878619" h="3599873" stroke="0" extrusionOk="0">
                <a:moveTo>
                  <a:pt x="0" y="0"/>
                </a:moveTo>
                <a:cubicBezTo>
                  <a:pt x="2085171" y="26353"/>
                  <a:pt x="4564076" y="233291"/>
                  <a:pt x="7878619" y="0"/>
                </a:cubicBezTo>
                <a:cubicBezTo>
                  <a:pt x="7718123" y="1378509"/>
                  <a:pt x="8116394" y="2303050"/>
                  <a:pt x="7878619" y="3599873"/>
                </a:cubicBezTo>
                <a:cubicBezTo>
                  <a:pt x="4189498" y="3881275"/>
                  <a:pt x="931009" y="3602349"/>
                  <a:pt x="0" y="3599873"/>
                </a:cubicBezTo>
                <a:cubicBezTo>
                  <a:pt x="40489" y="1959634"/>
                  <a:pt x="-386578" y="1427783"/>
                  <a:pt x="0" y="0"/>
                </a:cubicBezTo>
                <a:close/>
              </a:path>
              <a:path w="7878619" h="3599873" fill="none" stroke="0" extrusionOk="0">
                <a:moveTo>
                  <a:pt x="0" y="0"/>
                </a:moveTo>
                <a:cubicBezTo>
                  <a:pt x="2439497" y="147081"/>
                  <a:pt x="4535342" y="-52179"/>
                  <a:pt x="7878619" y="0"/>
                </a:cubicBezTo>
                <a:cubicBezTo>
                  <a:pt x="8088570" y="1222709"/>
                  <a:pt x="7589647" y="2519831"/>
                  <a:pt x="7878619" y="3599873"/>
                </a:cubicBezTo>
                <a:cubicBezTo>
                  <a:pt x="6257867" y="3542581"/>
                  <a:pt x="856380" y="3838010"/>
                  <a:pt x="0" y="3599873"/>
                </a:cubicBezTo>
                <a:cubicBezTo>
                  <a:pt x="-351540" y="2137840"/>
                  <a:pt x="388506" y="1090115"/>
                  <a:pt x="0" y="0"/>
                </a:cubicBezTo>
                <a:close/>
              </a:path>
              <a:path w="7878619" h="3599873" fill="none" stroke="0" extrusionOk="0">
                <a:moveTo>
                  <a:pt x="0" y="0"/>
                </a:moveTo>
                <a:cubicBezTo>
                  <a:pt x="3486767" y="-235359"/>
                  <a:pt x="5476879" y="90838"/>
                  <a:pt x="7878619" y="0"/>
                </a:cubicBezTo>
                <a:cubicBezTo>
                  <a:pt x="8004578" y="1186298"/>
                  <a:pt x="7531500" y="2687875"/>
                  <a:pt x="7878619" y="3599873"/>
                </a:cubicBezTo>
                <a:cubicBezTo>
                  <a:pt x="6274760" y="3521917"/>
                  <a:pt x="840548" y="3895166"/>
                  <a:pt x="0" y="3599873"/>
                </a:cubicBezTo>
                <a:cubicBezTo>
                  <a:pt x="-50622" y="2085072"/>
                  <a:pt x="472024" y="1077057"/>
                  <a:pt x="0" y="0"/>
                </a:cubicBezTo>
                <a:close/>
              </a:path>
            </a:pathLst>
          </a:custGeom>
          <a:solidFill>
            <a:schemeClr val="accent2">
              <a:lumMod val="60000"/>
              <a:lumOff val="40000"/>
            </a:schemeClr>
          </a:solidFill>
          <a:ln>
            <a:solidFill>
              <a:schemeClr val="tx1"/>
            </a:solidFill>
            <a:prstDash val="dash"/>
            <a:extLst>
              <a:ext uri="{C807C97D-BFC1-408E-A445-0C87EB9F89A2}">
                <ask:lineSketchStyleProps xmlns:ask="http://schemas.microsoft.com/office/drawing/2018/sketchyshapes" sd="1219033472">
                  <a:custGeom>
                    <a:avLst/>
                    <a:gdLst>
                      <a:gd name="connsiteX0" fmla="*/ 0 w 7878619"/>
                      <a:gd name="connsiteY0" fmla="*/ 0 h 3599873"/>
                      <a:gd name="connsiteX1" fmla="*/ 7878619 w 7878619"/>
                      <a:gd name="connsiteY1" fmla="*/ 0 h 3599873"/>
                      <a:gd name="connsiteX2" fmla="*/ 7878619 w 7878619"/>
                      <a:gd name="connsiteY2" fmla="*/ 3599873 h 3599873"/>
                      <a:gd name="connsiteX3" fmla="*/ 0 w 7878619"/>
                      <a:gd name="connsiteY3" fmla="*/ 3599873 h 3599873"/>
                      <a:gd name="connsiteX4" fmla="*/ 0 w 7878619"/>
                      <a:gd name="connsiteY4" fmla="*/ 0 h 3599873"/>
                      <a:gd name="connsiteX0" fmla="*/ 0 w 7878619"/>
                      <a:gd name="connsiteY0" fmla="*/ 0 h 3599873"/>
                      <a:gd name="connsiteX1" fmla="*/ 7878619 w 7878619"/>
                      <a:gd name="connsiteY1" fmla="*/ 0 h 3599873"/>
                      <a:gd name="connsiteX2" fmla="*/ 7878619 w 7878619"/>
                      <a:gd name="connsiteY2" fmla="*/ 3599873 h 3599873"/>
                      <a:gd name="connsiteX3" fmla="*/ 0 w 7878619"/>
                      <a:gd name="connsiteY3" fmla="*/ 3599873 h 3599873"/>
                      <a:gd name="connsiteX4" fmla="*/ 0 w 7878619"/>
                      <a:gd name="connsiteY4" fmla="*/ 0 h 359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8619" h="3599873" fill="none" extrusionOk="0">
                        <a:moveTo>
                          <a:pt x="0" y="0"/>
                        </a:moveTo>
                        <a:cubicBezTo>
                          <a:pt x="3788031" y="-49533"/>
                          <a:pt x="5758367" y="-14809"/>
                          <a:pt x="7878619" y="0"/>
                        </a:cubicBezTo>
                        <a:cubicBezTo>
                          <a:pt x="7953029" y="1175446"/>
                          <a:pt x="7551576" y="2687237"/>
                          <a:pt x="7878619" y="3599873"/>
                        </a:cubicBezTo>
                        <a:cubicBezTo>
                          <a:pt x="6333835" y="3464227"/>
                          <a:pt x="857107" y="3803638"/>
                          <a:pt x="0" y="3599873"/>
                        </a:cubicBezTo>
                        <a:cubicBezTo>
                          <a:pt x="60139" y="2145672"/>
                          <a:pt x="316674" y="1002830"/>
                          <a:pt x="0" y="0"/>
                        </a:cubicBezTo>
                        <a:close/>
                      </a:path>
                      <a:path w="7878619" h="3599873" stroke="0" extrusionOk="0">
                        <a:moveTo>
                          <a:pt x="0" y="0"/>
                        </a:moveTo>
                        <a:cubicBezTo>
                          <a:pt x="2213907" y="47175"/>
                          <a:pt x="4485833" y="169303"/>
                          <a:pt x="7878619" y="0"/>
                        </a:cubicBezTo>
                        <a:cubicBezTo>
                          <a:pt x="7629406" y="1246444"/>
                          <a:pt x="8110967" y="2246839"/>
                          <a:pt x="7878619" y="3599873"/>
                        </a:cubicBezTo>
                        <a:cubicBezTo>
                          <a:pt x="4099656" y="3742889"/>
                          <a:pt x="896709" y="3560333"/>
                          <a:pt x="0" y="3599873"/>
                        </a:cubicBezTo>
                        <a:cubicBezTo>
                          <a:pt x="21587" y="1976184"/>
                          <a:pt x="-394160" y="1463446"/>
                          <a:pt x="0" y="0"/>
                        </a:cubicBezTo>
                        <a:close/>
                      </a:path>
                      <a:path w="7878619" h="3599873" fill="none" stroke="0" extrusionOk="0">
                        <a:moveTo>
                          <a:pt x="0" y="0"/>
                        </a:moveTo>
                        <a:cubicBezTo>
                          <a:pt x="2612663" y="118645"/>
                          <a:pt x="4779103" y="116012"/>
                          <a:pt x="7878619" y="0"/>
                        </a:cubicBezTo>
                        <a:cubicBezTo>
                          <a:pt x="8287975" y="1236864"/>
                          <a:pt x="7611093" y="2563547"/>
                          <a:pt x="7878619" y="3599873"/>
                        </a:cubicBezTo>
                        <a:cubicBezTo>
                          <a:pt x="6248794" y="3665302"/>
                          <a:pt x="942821" y="3787536"/>
                          <a:pt x="0" y="3599873"/>
                        </a:cubicBezTo>
                        <a:cubicBezTo>
                          <a:pt x="-257553" y="1969787"/>
                          <a:pt x="321584" y="1040387"/>
                          <a:pt x="0" y="0"/>
                        </a:cubicBezTo>
                        <a:close/>
                      </a:path>
                    </a:pathLst>
                  </a:custGeom>
                  <ask:type>
                    <ask:lineSketchCurved/>
                  </ask:type>
                </ask:lineSketchStyleProps>
              </a:ext>
            </a:extLst>
          </a:ln>
        </p:spPr>
        <p:txBody>
          <a:bodyPr anchor="ctr">
            <a:normAutofit/>
          </a:bodyPr>
          <a:lstStyle/>
          <a:p>
            <a:pPr marL="0" marR="0" lvl="0" indent="0"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US" sz="33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WAYS TO CONTACT US</a:t>
            </a:r>
            <a:br>
              <a:rPr lang="en-US" sz="33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br>
              <a:rPr lang="en-US" sz="3600" b="1" dirty="0">
                <a:solidFill>
                  <a:srgbClr val="212121"/>
                </a:solidFill>
                <a:latin typeface="Segoe UI" panose="020B0502040204020203" pitchFamily="34" charset="0"/>
                <a:ea typeface="Calibri" panose="020F0502020204030204" pitchFamily="34" charset="0"/>
                <a:cs typeface="Segoe UI" panose="020B0502040204020203" pitchFamily="34" charset="0"/>
              </a:rPr>
            </a:br>
            <a:r>
              <a:rPr lang="en-US" sz="3600" b="1" dirty="0">
                <a:solidFill>
                  <a:srgbClr val="212121"/>
                </a:solidFill>
                <a:latin typeface="Segoe UI" panose="020B0502040204020203" pitchFamily="34" charset="0"/>
                <a:ea typeface="Calibri" panose="020F0502020204030204" pitchFamily="34" charset="0"/>
                <a:cs typeface="Segoe UI" panose="020B0502040204020203" pitchFamily="34" charset="0"/>
              </a:rPr>
              <a:t>(404) 301-4466, press 3</a:t>
            </a:r>
            <a:br>
              <a:rPr lang="en-US" sz="3600" b="1" dirty="0">
                <a:solidFill>
                  <a:srgbClr val="212121"/>
                </a:solidFill>
                <a:latin typeface="Segoe UI" panose="020B0502040204020203" pitchFamily="34" charset="0"/>
                <a:ea typeface="Calibri" panose="020F0502020204030204" pitchFamily="34" charset="0"/>
                <a:cs typeface="Segoe UI" panose="020B0502040204020203" pitchFamily="34" charset="0"/>
              </a:rPr>
            </a:br>
            <a:r>
              <a:rPr lang="en-US" sz="3600" b="1" dirty="0">
                <a:solidFill>
                  <a:srgbClr val="212121"/>
                </a:solidFill>
                <a:latin typeface="Segoe UI" panose="020B0502040204020203" pitchFamily="34" charset="0"/>
                <a:ea typeface="Calibri" panose="020F0502020204030204" pitchFamily="34" charset="0"/>
                <a:cs typeface="Segoe UI" panose="020B0502040204020203" pitchFamily="34" charset="0"/>
              </a:rPr>
              <a:t>Intake@GroveParkFoundation.org </a:t>
            </a:r>
            <a:br>
              <a:rPr lang="en-US" sz="3600" b="1" dirty="0">
                <a:solidFill>
                  <a:srgbClr val="212121"/>
                </a:solidFill>
                <a:latin typeface="Segoe UI" panose="020B0502040204020203" pitchFamily="34" charset="0"/>
                <a:ea typeface="Calibri" panose="020F0502020204030204" pitchFamily="34" charset="0"/>
                <a:cs typeface="Segoe UI" panose="020B0502040204020203" pitchFamily="34" charset="0"/>
              </a:rPr>
            </a:br>
            <a:r>
              <a:rPr lang="en-US" sz="3600" b="1" dirty="0">
                <a:solidFill>
                  <a:srgbClr val="212121"/>
                </a:solidFill>
                <a:latin typeface="Segoe UI" panose="020B0502040204020203" pitchFamily="34" charset="0"/>
                <a:ea typeface="Calibri" panose="020F0502020204030204" pitchFamily="34" charset="0"/>
                <a:cs typeface="Segoe UI" panose="020B0502040204020203" pitchFamily="34" charset="0"/>
              </a:rPr>
              <a:t>www.groveparkfoundation.org</a:t>
            </a:r>
            <a:endParaRPr kumimoji="0" lang="en-US" sz="36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Slide Number Placeholder 8">
            <a:extLst>
              <a:ext uri="{FF2B5EF4-FFF2-40B4-BE49-F238E27FC236}">
                <a16:creationId xmlns:a16="http://schemas.microsoft.com/office/drawing/2014/main" id="{D56317E0-65AF-46E7-950C-1FD10EBBB55B}"/>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15</a:t>
            </a:fld>
            <a:endParaRPr lang="en-US" sz="1600" dirty="0">
              <a:solidFill>
                <a:schemeClr val="tx1"/>
              </a:solidFill>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47E5F0F8-845A-419E-9546-CEAA21BA0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697" y="166255"/>
            <a:ext cx="3567230" cy="2383439"/>
          </a:xfrm>
          <a:prstGeom prst="rect">
            <a:avLst/>
          </a:prstGeom>
        </p:spPr>
      </p:pic>
    </p:spTree>
    <p:extLst>
      <p:ext uri="{BB962C8B-B14F-4D97-AF65-F5344CB8AC3E}">
        <p14:creationId xmlns:p14="http://schemas.microsoft.com/office/powerpoint/2010/main" val="405547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a:extLst>
              <a:ext uri="{FF2B5EF4-FFF2-40B4-BE49-F238E27FC236}">
                <a16:creationId xmlns:a16="http://schemas.microsoft.com/office/drawing/2014/main" id="{D56317E0-65AF-46E7-950C-1FD10EBBB55B}"/>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2</a:t>
            </a:fld>
            <a:endParaRPr lang="en-US" sz="1600" dirty="0">
              <a:solidFill>
                <a:schemeClr val="tx1"/>
              </a:solidFill>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D44E5B07-C963-40A8-AF0D-536E3D9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9547"/>
          </a:xfrm>
          <a:prstGeom prst="rect">
            <a:avLst/>
          </a:prstGeom>
        </p:spPr>
      </p:pic>
    </p:spTree>
    <p:extLst>
      <p:ext uri="{BB962C8B-B14F-4D97-AF65-F5344CB8AC3E}">
        <p14:creationId xmlns:p14="http://schemas.microsoft.com/office/powerpoint/2010/main" val="224806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a:extLst>
              <a:ext uri="{FF2B5EF4-FFF2-40B4-BE49-F238E27FC236}">
                <a16:creationId xmlns:a16="http://schemas.microsoft.com/office/drawing/2014/main" id="{D56317E0-65AF-46E7-950C-1FD10EBBB55B}"/>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3</a:t>
            </a:fld>
            <a:endParaRPr lang="en-US" sz="1600" dirty="0">
              <a:solidFill>
                <a:schemeClr val="tx1"/>
              </a:solidFill>
              <a:latin typeface="Segoe UI Light" panose="020B0502040204020203" pitchFamily="34" charset="0"/>
              <a:cs typeface="Segoe UI Light" panose="020B0502040204020203" pitchFamily="34" charset="0"/>
            </a:endParaRPr>
          </a:p>
        </p:txBody>
      </p:sp>
      <p:pic>
        <p:nvPicPr>
          <p:cNvPr id="7" name="Picture 6">
            <a:extLst>
              <a:ext uri="{FF2B5EF4-FFF2-40B4-BE49-F238E27FC236}">
                <a16:creationId xmlns:a16="http://schemas.microsoft.com/office/drawing/2014/main" id="{8C321E7C-EC2B-4AE6-AFC6-11A6FD507909}"/>
              </a:ext>
            </a:extLst>
          </p:cNvPr>
          <p:cNvPicPr>
            <a:picLocks noChangeAspect="1"/>
          </p:cNvPicPr>
          <p:nvPr/>
        </p:nvPicPr>
        <p:blipFill>
          <a:blip r:embed="rId2"/>
          <a:stretch>
            <a:fillRect/>
          </a:stretch>
        </p:blipFill>
        <p:spPr>
          <a:xfrm>
            <a:off x="428625" y="414337"/>
            <a:ext cx="8158785" cy="5936219"/>
          </a:xfrm>
          <a:prstGeom prst="rect">
            <a:avLst/>
          </a:prstGeom>
        </p:spPr>
      </p:pic>
      <p:pic>
        <p:nvPicPr>
          <p:cNvPr id="9" name="Picture 8">
            <a:extLst>
              <a:ext uri="{FF2B5EF4-FFF2-40B4-BE49-F238E27FC236}">
                <a16:creationId xmlns:a16="http://schemas.microsoft.com/office/drawing/2014/main" id="{ED45657B-ECAA-4C70-9607-259C2105F5F8}"/>
              </a:ext>
            </a:extLst>
          </p:cNvPr>
          <p:cNvPicPr>
            <a:picLocks noChangeAspect="1"/>
          </p:cNvPicPr>
          <p:nvPr/>
        </p:nvPicPr>
        <p:blipFill>
          <a:blip r:embed="rId2"/>
          <a:stretch>
            <a:fillRect/>
          </a:stretch>
        </p:blipFill>
        <p:spPr>
          <a:xfrm>
            <a:off x="428625" y="414337"/>
            <a:ext cx="8286750" cy="6029325"/>
          </a:xfrm>
          <a:prstGeom prst="rect">
            <a:avLst/>
          </a:prstGeom>
        </p:spPr>
      </p:pic>
    </p:spTree>
    <p:extLst>
      <p:ext uri="{BB962C8B-B14F-4D97-AF65-F5344CB8AC3E}">
        <p14:creationId xmlns:p14="http://schemas.microsoft.com/office/powerpoint/2010/main" val="79917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a:extLst>
              <a:ext uri="{FF2B5EF4-FFF2-40B4-BE49-F238E27FC236}">
                <a16:creationId xmlns:a16="http://schemas.microsoft.com/office/drawing/2014/main" id="{D56317E0-65AF-46E7-950C-1FD10EBBB55B}"/>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4</a:t>
            </a:fld>
            <a:endParaRPr lang="en-US" sz="1600" dirty="0">
              <a:solidFill>
                <a:schemeClr val="tx1"/>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07DD7E84-F78F-4AE3-B4CE-A2C586D94CDB}"/>
              </a:ext>
            </a:extLst>
          </p:cNvPr>
          <p:cNvPicPr>
            <a:picLocks noChangeAspect="1"/>
          </p:cNvPicPr>
          <p:nvPr/>
        </p:nvPicPr>
        <p:blipFill>
          <a:blip r:embed="rId2"/>
          <a:stretch>
            <a:fillRect/>
          </a:stretch>
        </p:blipFill>
        <p:spPr>
          <a:xfrm>
            <a:off x="423863" y="400050"/>
            <a:ext cx="8163548" cy="5960983"/>
          </a:xfrm>
          <a:prstGeom prst="rect">
            <a:avLst/>
          </a:prstGeom>
        </p:spPr>
      </p:pic>
    </p:spTree>
    <p:extLst>
      <p:ext uri="{BB962C8B-B14F-4D97-AF65-F5344CB8AC3E}">
        <p14:creationId xmlns:p14="http://schemas.microsoft.com/office/powerpoint/2010/main" val="426326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3C794C-DFA5-4A5A-8E64-200630CA1C92}"/>
              </a:ext>
            </a:extLst>
          </p:cNvPr>
          <p:cNvSpPr txBox="1">
            <a:spLocks/>
          </p:cNvSpPr>
          <p:nvPr/>
        </p:nvSpPr>
        <p:spPr>
          <a:xfrm>
            <a:off x="312070" y="88795"/>
            <a:ext cx="2389687" cy="123491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effectLst>
                  <a:outerShdw blurRad="38100" dist="38100" dir="2700000" algn="tl">
                    <a:srgbClr val="000000">
                      <a:alpha val="43137"/>
                    </a:srgbClr>
                  </a:outerShdw>
                </a:effectLst>
              </a:rPr>
              <a:t>Program Objectives</a:t>
            </a:r>
            <a:endParaRPr lang="en-US" dirty="0">
              <a:effectLst>
                <a:outerShdw blurRad="38100" dist="38100" dir="2700000" algn="tl">
                  <a:srgbClr val="000000">
                    <a:alpha val="43137"/>
                  </a:srgbClr>
                </a:outerShdw>
              </a:effectLst>
            </a:endParaRPr>
          </a:p>
        </p:txBody>
      </p:sp>
      <p:sp>
        <p:nvSpPr>
          <p:cNvPr id="9" name="Slide Number Placeholder 8">
            <a:extLst>
              <a:ext uri="{FF2B5EF4-FFF2-40B4-BE49-F238E27FC236}">
                <a16:creationId xmlns:a16="http://schemas.microsoft.com/office/drawing/2014/main" id="{AB334848-3E3D-4C42-BCE5-38A715DD7E17}"/>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E0C76AAB-4FEB-474C-85AA-5B5E5C1A6B57}" type="slidenum">
              <a:rPr lang="en-US">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sp>
        <p:nvSpPr>
          <p:cNvPr id="8" name="Title 1">
            <a:extLst>
              <a:ext uri="{FF2B5EF4-FFF2-40B4-BE49-F238E27FC236}">
                <a16:creationId xmlns:a16="http://schemas.microsoft.com/office/drawing/2014/main" id="{B3511EC4-687A-4E32-B614-0CAD8D593997}"/>
              </a:ext>
            </a:extLst>
          </p:cNvPr>
          <p:cNvSpPr txBox="1">
            <a:spLocks/>
          </p:cNvSpPr>
          <p:nvPr/>
        </p:nvSpPr>
        <p:spPr>
          <a:xfrm>
            <a:off x="261023" y="1654634"/>
            <a:ext cx="2655494" cy="5102699"/>
          </a:xfrm>
          <a:prstGeom prst="rect">
            <a:avLst/>
          </a:prstGeom>
          <a:solidFill>
            <a:schemeClr val="accent2">
              <a:lumMod val="20000"/>
              <a:lumOff val="80000"/>
            </a:schemeClr>
          </a:solidFill>
          <a:ln>
            <a:solidFill>
              <a:srgbClr val="C00000"/>
            </a:solidFill>
            <a:prstDash val="dash"/>
          </a:ln>
        </p:spPr>
        <p:txBody>
          <a:bodyPr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7000"/>
              </a:lnSpc>
              <a:spcBef>
                <a:spcPts val="0"/>
              </a:spcBef>
              <a:spcAft>
                <a:spcPts val="600"/>
              </a:spcAft>
            </a:pPr>
            <a:r>
              <a:rPr lang="en-US" sz="1600" dirty="0">
                <a:solidFill>
                  <a:srgbClr val="000000"/>
                </a:solidFill>
                <a:latin typeface="Segoe UI Semilight" panose="020B0402040204020203" pitchFamily="34" charset="0"/>
                <a:ea typeface="Times New Roman" panose="02020603050405020304" pitchFamily="18" charset="0"/>
                <a:cs typeface="Segoe UI Semilight" panose="020B0402040204020203" pitchFamily="34" charset="0"/>
              </a:rPr>
              <a:t>Driven by the Grove Park Foundation’s commitment to anti-displacement efforts and strong desire to provide legacy and new residents with economic mobility and affordable housing opportunities that help pave their path toward substantiable tenure in the greater Grove Park community, the NOW Program was intentionally crafted as an equity focused anti-displacement model that is inspired by Dr. Martin Luther King Jr.’s April 1967 speech in which he orated about “</a:t>
            </a:r>
            <a:r>
              <a:rPr lang="en-US" sz="1600" i="1" dirty="0">
                <a:solidFill>
                  <a:srgbClr val="000000"/>
                </a:solidFill>
                <a:latin typeface="Segoe UI Semilight" panose="020B0402040204020203" pitchFamily="34" charset="0"/>
                <a:ea typeface="Times New Roman" panose="02020603050405020304" pitchFamily="18" charset="0"/>
                <a:cs typeface="Segoe UI Semilight" panose="020B0402040204020203" pitchFamily="34" charset="0"/>
              </a:rPr>
              <a:t>the fierce urgency of now”</a:t>
            </a:r>
            <a:endParaRPr lang="en-US" sz="1600" i="1" dirty="0">
              <a:latin typeface="Segoe UI Semilight" panose="020B0402040204020203" pitchFamily="34" charset="0"/>
              <a:cs typeface="Segoe UI Semilight" panose="020B0402040204020203" pitchFamily="34" charset="0"/>
            </a:endParaRPr>
          </a:p>
        </p:txBody>
      </p:sp>
      <p:pic>
        <p:nvPicPr>
          <p:cNvPr id="3" name="Picture 2" descr="A person looking at the camera&#10;&#10;Description automatically generated">
            <a:extLst>
              <a:ext uri="{FF2B5EF4-FFF2-40B4-BE49-F238E27FC236}">
                <a16:creationId xmlns:a16="http://schemas.microsoft.com/office/drawing/2014/main" id="{0AD25127-691F-49F9-B31F-AF7A017A2C18}"/>
              </a:ext>
            </a:extLst>
          </p:cNvPr>
          <p:cNvPicPr>
            <a:picLocks noChangeAspect="1"/>
          </p:cNvPicPr>
          <p:nvPr/>
        </p:nvPicPr>
        <p:blipFill rotWithShape="1">
          <a:blip r:embed="rId2">
            <a:extLst>
              <a:ext uri="{28A0092B-C50C-407E-A947-70E740481C1C}">
                <a14:useLocalDpi xmlns:a14="http://schemas.microsoft.com/office/drawing/2010/main" val="0"/>
              </a:ext>
            </a:extLst>
          </a:blip>
          <a:srcRect l="5960" r="4666"/>
          <a:stretch/>
        </p:blipFill>
        <p:spPr>
          <a:xfrm>
            <a:off x="2786742" y="0"/>
            <a:ext cx="6357258"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Content Placeholder 2">
            <a:extLst>
              <a:ext uri="{FF2B5EF4-FFF2-40B4-BE49-F238E27FC236}">
                <a16:creationId xmlns:a16="http://schemas.microsoft.com/office/drawing/2014/main" id="{31C094CD-6079-4860-A73D-FA2D3D9529DB}"/>
              </a:ext>
            </a:extLst>
          </p:cNvPr>
          <p:cNvSpPr txBox="1">
            <a:spLocks/>
          </p:cNvSpPr>
          <p:nvPr/>
        </p:nvSpPr>
        <p:spPr>
          <a:xfrm>
            <a:off x="4380411" y="136525"/>
            <a:ext cx="4563526" cy="57977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sz="600" dirty="0">
              <a:solidFill>
                <a:schemeClr val="bg1"/>
              </a:solidFill>
            </a:endParaRP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Mitigate Displacement for vulnerable residents</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Create bankable households and economic mobility</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Establish Affordable Housing Eligibility and Connectivity</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Increase homeownership  </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Train and build the workforce for livable wage careers </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Establish Micro Enterprise Capacity Building, New Entrepreneurship and Financing</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Provide Wrap Around Services: Records Expungement, GED, Driver’s License Recovery, Child Support Services </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Establish Banking Partner Asset Accounts and Loans</a:t>
            </a:r>
          </a:p>
          <a:p>
            <a:pPr>
              <a:spcAft>
                <a:spcPts val="1000"/>
              </a:spcAft>
            </a:pPr>
            <a:r>
              <a:rPr lang="en-US" sz="1700" b="1" dirty="0">
                <a:solidFill>
                  <a:schemeClr val="bg1">
                    <a:lumMod val="9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Deploy Asset and Wealth Building Resources</a:t>
            </a:r>
          </a:p>
        </p:txBody>
      </p:sp>
    </p:spTree>
    <p:extLst>
      <p:ext uri="{BB962C8B-B14F-4D97-AF65-F5344CB8AC3E}">
        <p14:creationId xmlns:p14="http://schemas.microsoft.com/office/powerpoint/2010/main" val="31329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9241"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2679"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56590" y="503386"/>
            <a:ext cx="2964532" cy="6074835"/>
          </a:xfrm>
          <a:custGeom>
            <a:avLst/>
            <a:gdLst>
              <a:gd name="connsiteX0" fmla="*/ 0 w 2964532"/>
              <a:gd name="connsiteY0" fmla="*/ 0 h 6074835"/>
              <a:gd name="connsiteX1" fmla="*/ 2964532 w 2964532"/>
              <a:gd name="connsiteY1" fmla="*/ 0 h 6074835"/>
              <a:gd name="connsiteX2" fmla="*/ 2964532 w 2964532"/>
              <a:gd name="connsiteY2" fmla="*/ 6074835 h 6074835"/>
              <a:gd name="connsiteX3" fmla="*/ 0 w 2964532"/>
              <a:gd name="connsiteY3" fmla="*/ 6074835 h 6074835"/>
              <a:gd name="connsiteX4" fmla="*/ 0 w 2964532"/>
              <a:gd name="connsiteY4" fmla="*/ 0 h 607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532" h="6074835" fill="none" extrusionOk="0">
                <a:moveTo>
                  <a:pt x="0" y="0"/>
                </a:moveTo>
                <a:cubicBezTo>
                  <a:pt x="1405417" y="-49533"/>
                  <a:pt x="1530224" y="-14809"/>
                  <a:pt x="2964532" y="0"/>
                </a:cubicBezTo>
                <a:cubicBezTo>
                  <a:pt x="3052171" y="2024542"/>
                  <a:pt x="2891853" y="4322030"/>
                  <a:pt x="2964532" y="6074835"/>
                </a:cubicBezTo>
                <a:cubicBezTo>
                  <a:pt x="2387492" y="6026604"/>
                  <a:pt x="364129" y="6159290"/>
                  <a:pt x="0" y="6074835"/>
                </a:cubicBezTo>
                <a:cubicBezTo>
                  <a:pt x="-38581" y="3467169"/>
                  <a:pt x="63341" y="1632103"/>
                  <a:pt x="0" y="0"/>
                </a:cubicBezTo>
                <a:close/>
              </a:path>
              <a:path w="2964532" h="6074835" stroke="0" extrusionOk="0">
                <a:moveTo>
                  <a:pt x="0" y="0"/>
                </a:moveTo>
                <a:cubicBezTo>
                  <a:pt x="886852" y="118645"/>
                  <a:pt x="1641644" y="116012"/>
                  <a:pt x="2964532" y="0"/>
                </a:cubicBezTo>
                <a:cubicBezTo>
                  <a:pt x="2831650" y="1842296"/>
                  <a:pt x="3049483" y="3676566"/>
                  <a:pt x="2964532" y="6074835"/>
                </a:cubicBezTo>
                <a:cubicBezTo>
                  <a:pt x="1527149" y="6209435"/>
                  <a:pt x="320941" y="5917639"/>
                  <a:pt x="0" y="6074835"/>
                </a:cubicBezTo>
                <a:cubicBezTo>
                  <a:pt x="-20187" y="3446001"/>
                  <a:pt x="-152480" y="2557493"/>
                  <a:pt x="0" y="0"/>
                </a:cubicBezTo>
                <a:close/>
              </a:path>
            </a:pathLst>
          </a:custGeom>
          <a:solidFill>
            <a:schemeClr val="accent2">
              <a:lumMod val="60000"/>
              <a:lumOff val="40000"/>
            </a:schemeClr>
          </a:solidFill>
          <a:ln>
            <a:solidFill>
              <a:schemeClr val="tx1"/>
            </a:solidFill>
            <a:prstDash val="dash"/>
            <a:extLst>
              <a:ext uri="{C807C97D-BFC1-408E-A445-0C87EB9F89A2}">
                <ask:lineSketchStyleProps xmlns:ask="http://schemas.microsoft.com/office/drawing/2018/sketchyshapes" sd="1219033472">
                  <ask:type>
                    <ask:lineSketchCurved/>
                  </ask:type>
                </ask:lineSketchStyleProps>
              </a:ext>
            </a:extLst>
          </a:ln>
        </p:spPr>
        <p:txBody>
          <a:bodyPr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3600" b="1" u="none" strike="noStrike" kern="1200" cap="none" spc="0" normalizeH="0" baseline="0" noProof="0" dirty="0">
                <a:ln>
                  <a:noFill/>
                </a:ln>
                <a:solidFill>
                  <a:srgbClr val="212121"/>
                </a:solidFill>
                <a:effectLst/>
                <a:uLnTx/>
                <a:uFillTx/>
                <a:latin typeface="Segoe UI" panose="020B0502040204020203" pitchFamily="34" charset="0"/>
                <a:ea typeface="Calibri" panose="020F0502020204030204" pitchFamily="34" charset="0"/>
                <a:cs typeface="Segoe UI" panose="020B0502040204020203" pitchFamily="34" charset="0"/>
              </a:rPr>
              <a:t>N.O.W. Program:</a:t>
            </a:r>
            <a:r>
              <a:rPr kumimoji="0" lang="en-US" sz="3600" b="0" u="none" strike="noStrike" kern="1200" cap="none" spc="0" normalizeH="0" baseline="0" noProof="0" dirty="0">
                <a:ln>
                  <a:noFill/>
                </a:ln>
                <a:solidFill>
                  <a:srgbClr val="212121"/>
                </a:solidFill>
                <a:effectLst/>
                <a:uLnTx/>
                <a:uFillTx/>
                <a:latin typeface="Segoe UI Semilight" panose="020B0402040204020203" pitchFamily="34" charset="0"/>
                <a:ea typeface="Calibri" panose="020F0502020204030204" pitchFamily="34" charset="0"/>
                <a:cs typeface="Arial" panose="020B0604020202020204" pitchFamily="34" charset="0"/>
              </a:rPr>
              <a:t> </a:t>
            </a:r>
            <a:r>
              <a:rPr kumimoji="0" lang="en-US" sz="3600" b="0" i="1" u="none" strike="noStrike" kern="1200" cap="none" spc="0" normalizeH="0" baseline="0" noProof="0" dirty="0">
                <a:ln>
                  <a:noFill/>
                </a:ln>
                <a:solidFill>
                  <a:srgbClr val="212121"/>
                </a:solidFill>
                <a:effectLst/>
                <a:uLnTx/>
                <a:uFillTx/>
                <a:latin typeface="Segoe UI Semilight" panose="020B0402040204020203" pitchFamily="34" charset="0"/>
                <a:ea typeface="Calibri" panose="020F0502020204030204" pitchFamily="34" charset="0"/>
                <a:cs typeface="Arial" panose="020B0604020202020204" pitchFamily="34" charset="0"/>
              </a:rPr>
              <a:t>Neighborhood Opportunities for Wealth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9601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A210585-A164-4684-A293-DB1C2FAFCCA4}"/>
              </a:ext>
            </a:extLst>
          </p:cNvPr>
          <p:cNvSpPr txBox="1"/>
          <p:nvPr/>
        </p:nvSpPr>
        <p:spPr>
          <a:xfrm>
            <a:off x="3780429" y="503386"/>
            <a:ext cx="4806981" cy="861391"/>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rPr>
              <a:t>Program Goals</a:t>
            </a:r>
            <a:endParaRPr kumimoji="0" lang="en-US" sz="3600" b="0"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endParaRPr>
          </a:p>
        </p:txBody>
      </p:sp>
      <p:sp>
        <p:nvSpPr>
          <p:cNvPr id="3" name="Rectangle 2">
            <a:extLst>
              <a:ext uri="{FF2B5EF4-FFF2-40B4-BE49-F238E27FC236}">
                <a16:creationId xmlns:a16="http://schemas.microsoft.com/office/drawing/2014/main" id="{F4ECCB01-339A-4A3F-BF3F-76506C844812}"/>
              </a:ext>
            </a:extLst>
          </p:cNvPr>
          <p:cNvSpPr/>
          <p:nvPr/>
        </p:nvSpPr>
        <p:spPr>
          <a:xfrm>
            <a:off x="3780430" y="1253613"/>
            <a:ext cx="4806980" cy="4765051"/>
          </a:xfrm>
          <a:prstGeom prst="rect">
            <a:avLst/>
          </a:prstGeom>
        </p:spPr>
        <p:txBody>
          <a:bodyPr vert="horz" lIns="91440" tIns="45720" rIns="91440" bIns="45720" rtlCol="0">
            <a:noAutofit/>
          </a:bodyPr>
          <a:lstStyle/>
          <a:p>
            <a:pPr lvl="0">
              <a:lnSpc>
                <a:spcPct val="90000"/>
              </a:lnSpc>
              <a:spcAft>
                <a:spcPts val="600"/>
              </a:spcAft>
              <a:tabLst>
                <a:tab pos="457200" algn="l"/>
              </a:tabLst>
            </a:pPr>
            <a:endParaRPr lang="en-US" dirty="0">
              <a:latin typeface="Segoe UI" panose="020B0502040204020203" pitchFamily="34" charset="0"/>
              <a:cs typeface="Segoe UI" panose="020B0502040204020203" pitchFamily="34" charset="0"/>
            </a:endParaRPr>
          </a:p>
          <a:p>
            <a:pPr marL="285750" lvl="0" indent="-285750">
              <a:lnSpc>
                <a:spcPct val="90000"/>
              </a:lnSpc>
              <a:spcAft>
                <a:spcPts val="600"/>
              </a:spcAft>
              <a:buFont typeface="Wingdings" panose="05000000000000000000" pitchFamily="2" charset="2"/>
              <a:buChar char="q"/>
              <a:tabLst>
                <a:tab pos="457200" algn="l"/>
              </a:tabLst>
            </a:pPr>
            <a:r>
              <a:rPr lang="en-US" dirty="0">
                <a:latin typeface="Segoe UI Semilight" panose="020B0402040204020203" pitchFamily="34" charset="0"/>
                <a:cs typeface="Segoe UI Semilight" panose="020B0402040204020203" pitchFamily="34" charset="0"/>
              </a:rPr>
              <a:t>Increase household incomes to livable wages for Grove Park residents and families living in 30318 and parts of 30314.</a:t>
            </a:r>
          </a:p>
          <a:p>
            <a:pPr marL="285750" lvl="0" indent="-285750">
              <a:lnSpc>
                <a:spcPct val="90000"/>
              </a:lnSpc>
              <a:spcAft>
                <a:spcPts val="600"/>
              </a:spcAft>
              <a:buFont typeface="Wingdings" panose="05000000000000000000" pitchFamily="2" charset="2"/>
              <a:buChar char="q"/>
              <a:tabLst>
                <a:tab pos="457200" algn="l"/>
              </a:tabLst>
            </a:pPr>
            <a:endParaRPr lang="en-US" dirty="0">
              <a:latin typeface="Segoe UI Semilight" panose="020B0402040204020203" pitchFamily="34" charset="0"/>
              <a:cs typeface="Segoe UI Semilight" panose="020B0402040204020203" pitchFamily="34" charset="0"/>
            </a:endParaRPr>
          </a:p>
          <a:p>
            <a:pPr marL="285750" lvl="0" indent="-285750">
              <a:lnSpc>
                <a:spcPct val="90000"/>
              </a:lnSpc>
              <a:spcAft>
                <a:spcPts val="600"/>
              </a:spcAft>
              <a:buFont typeface="Wingdings" panose="05000000000000000000" pitchFamily="2" charset="2"/>
              <a:buChar char="q"/>
              <a:tabLst>
                <a:tab pos="457200" algn="l"/>
              </a:tabLst>
            </a:pPr>
            <a:r>
              <a:rPr lang="en-US" dirty="0">
                <a:latin typeface="Segoe UI Semilight" panose="020B0402040204020203" pitchFamily="34" charset="0"/>
                <a:cs typeface="Segoe UI Semilight" panose="020B0402040204020203" pitchFamily="34" charset="0"/>
              </a:rPr>
              <a:t>Create at least 10 new community-based businesses and grow capacity for at least 5 existing businesses.</a:t>
            </a:r>
          </a:p>
          <a:p>
            <a:pPr marL="285750" lvl="0" indent="-285750">
              <a:lnSpc>
                <a:spcPct val="90000"/>
              </a:lnSpc>
              <a:spcAft>
                <a:spcPts val="600"/>
              </a:spcAft>
              <a:buFont typeface="Wingdings" panose="05000000000000000000" pitchFamily="2" charset="2"/>
              <a:buChar char="q"/>
              <a:tabLst>
                <a:tab pos="457200" algn="l"/>
              </a:tabLst>
            </a:pPr>
            <a:endParaRPr lang="en-US" dirty="0">
              <a:latin typeface="Segoe UI Semilight" panose="020B0402040204020203" pitchFamily="34" charset="0"/>
              <a:cs typeface="Segoe UI Semilight" panose="020B0402040204020203" pitchFamily="34" charset="0"/>
            </a:endParaRPr>
          </a:p>
          <a:p>
            <a:pPr marL="285750" lvl="0" indent="-285750">
              <a:lnSpc>
                <a:spcPct val="90000"/>
              </a:lnSpc>
              <a:spcAft>
                <a:spcPts val="600"/>
              </a:spcAft>
              <a:buFont typeface="Wingdings" panose="05000000000000000000" pitchFamily="2" charset="2"/>
              <a:buChar char="q"/>
              <a:tabLst>
                <a:tab pos="457200" algn="l"/>
              </a:tabLst>
            </a:pPr>
            <a:r>
              <a:rPr lang="en-US" dirty="0">
                <a:latin typeface="Segoe UI Semilight" panose="020B0402040204020203" pitchFamily="34" charset="0"/>
                <a:cs typeface="Segoe UI Semilight" panose="020B0402040204020203" pitchFamily="34" charset="0"/>
              </a:rPr>
              <a:t>Provide financial literacy training and create 1,500 bankable residents. </a:t>
            </a:r>
          </a:p>
          <a:p>
            <a:pPr marL="285750" lvl="0" indent="-285750">
              <a:lnSpc>
                <a:spcPct val="90000"/>
              </a:lnSpc>
              <a:spcAft>
                <a:spcPts val="600"/>
              </a:spcAft>
              <a:buFont typeface="Wingdings" panose="05000000000000000000" pitchFamily="2" charset="2"/>
              <a:buChar char="q"/>
              <a:tabLst>
                <a:tab pos="457200" algn="l"/>
              </a:tabLst>
            </a:pPr>
            <a:endParaRPr lang="en-US" dirty="0">
              <a:latin typeface="Segoe UI Semilight" panose="020B0402040204020203" pitchFamily="34" charset="0"/>
              <a:cs typeface="Segoe UI Semilight" panose="020B0402040204020203" pitchFamily="34" charset="0"/>
            </a:endParaRPr>
          </a:p>
          <a:p>
            <a:pPr marL="285750" lvl="0" indent="-285750">
              <a:lnSpc>
                <a:spcPct val="90000"/>
              </a:lnSpc>
              <a:spcAft>
                <a:spcPts val="600"/>
              </a:spcAft>
              <a:buFont typeface="Wingdings" panose="05000000000000000000" pitchFamily="2" charset="2"/>
              <a:buChar char="q"/>
              <a:tabLst>
                <a:tab pos="457200" algn="l"/>
              </a:tabLst>
            </a:pPr>
            <a:r>
              <a:rPr lang="en-US" dirty="0">
                <a:latin typeface="Segoe UI Semilight" panose="020B0402040204020203" pitchFamily="34" charset="0"/>
                <a:cs typeface="Segoe UI Semilight" panose="020B0402040204020203" pitchFamily="34" charset="0"/>
              </a:rPr>
              <a:t>Provide a pipeline of 500+ qualified renters and/or homebuyer for new affordable housing development by 2022.</a:t>
            </a:r>
            <a:endParaRPr lang="en-US" dirty="0">
              <a:effectLst/>
              <a:latin typeface="Segoe UI Semilight" panose="020B0402040204020203" pitchFamily="34" charset="0"/>
              <a:cs typeface="Segoe UI Semilight" panose="020B0402040204020203" pitchFamily="34" charset="0"/>
            </a:endParaRPr>
          </a:p>
        </p:txBody>
      </p:sp>
      <p:sp>
        <p:nvSpPr>
          <p:cNvPr id="12" name="Slide Number Placeholder 8">
            <a:extLst>
              <a:ext uri="{FF2B5EF4-FFF2-40B4-BE49-F238E27FC236}">
                <a16:creationId xmlns:a16="http://schemas.microsoft.com/office/drawing/2014/main" id="{D56317E0-65AF-46E7-950C-1FD10EBBB55B}"/>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6</a:t>
            </a:fld>
            <a:endParaRPr lang="en-US" sz="1600"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9084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9241"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2679"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9601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A210585-A164-4684-A293-DB1C2FAFCCA4}"/>
              </a:ext>
            </a:extLst>
          </p:cNvPr>
          <p:cNvSpPr txBox="1"/>
          <p:nvPr/>
        </p:nvSpPr>
        <p:spPr>
          <a:xfrm>
            <a:off x="419062" y="245423"/>
            <a:ext cx="8305865" cy="585020"/>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rPr>
              <a:t>N.O.W. Program Components</a:t>
            </a:r>
            <a:endParaRPr kumimoji="0" lang="en-US" sz="3600" b="0"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endParaRPr>
          </a:p>
        </p:txBody>
      </p:sp>
      <p:sp>
        <p:nvSpPr>
          <p:cNvPr id="12" name="Slide Number Placeholder 8">
            <a:extLst>
              <a:ext uri="{FF2B5EF4-FFF2-40B4-BE49-F238E27FC236}">
                <a16:creationId xmlns:a16="http://schemas.microsoft.com/office/drawing/2014/main" id="{D56317E0-65AF-46E7-950C-1FD10EBBB55B}"/>
              </a:ext>
            </a:extLst>
          </p:cNvPr>
          <p:cNvSpPr>
            <a:spLocks noGrp="1"/>
          </p:cNvSpPr>
          <p:nvPr>
            <p:ph type="sldNum" sz="quarter" idx="12"/>
          </p:nvPr>
        </p:nvSpPr>
        <p:spPr>
          <a:xfrm>
            <a:off x="8107350" y="6164012"/>
            <a:ext cx="480060" cy="548640"/>
          </a:xfrm>
        </p:spPr>
        <p:txBody>
          <a:bodyPr vert="horz" lIns="91440" tIns="45720" rIns="91440" bIns="45720" rtlCol="0" anchor="ctr">
            <a:normAutofit/>
          </a:bodyPr>
          <a:lstStyle/>
          <a:p>
            <a:pPr algn="ctr">
              <a:spcAft>
                <a:spcPts val="600"/>
              </a:spcAft>
            </a:pPr>
            <a:fld id="{E0C76AAB-4FEB-474C-85AA-5B5E5C1A6B57}" type="slidenum">
              <a:rPr lang="en-US" sz="1600">
                <a:solidFill>
                  <a:schemeClr val="tx1"/>
                </a:solidFill>
                <a:latin typeface="Segoe UI Light" panose="020B0502040204020203" pitchFamily="34" charset="0"/>
                <a:cs typeface="Segoe UI Light" panose="020B0502040204020203" pitchFamily="34" charset="0"/>
              </a:rPr>
              <a:pPr algn="ctr">
                <a:spcAft>
                  <a:spcPts val="600"/>
                </a:spcAft>
              </a:pPr>
              <a:t>7</a:t>
            </a:fld>
            <a:endParaRPr lang="en-US" sz="1600" dirty="0">
              <a:solidFill>
                <a:schemeClr val="tx1"/>
              </a:solidFill>
              <a:latin typeface="Segoe UI Light" panose="020B0502040204020203" pitchFamily="34" charset="0"/>
              <a:cs typeface="Segoe UI Light" panose="020B0502040204020203" pitchFamily="34" charset="0"/>
            </a:endParaRPr>
          </a:p>
        </p:txBody>
      </p:sp>
      <p:sp>
        <p:nvSpPr>
          <p:cNvPr id="5" name="Title 4">
            <a:extLst>
              <a:ext uri="{FF2B5EF4-FFF2-40B4-BE49-F238E27FC236}">
                <a16:creationId xmlns:a16="http://schemas.microsoft.com/office/drawing/2014/main" id="{51230388-9D06-4E84-9E83-61B2F4924C89}"/>
              </a:ext>
            </a:extLst>
          </p:cNvPr>
          <p:cNvSpPr>
            <a:spLocks noGrp="1"/>
          </p:cNvSpPr>
          <p:nvPr>
            <p:ph type="ctrTitle"/>
          </p:nvPr>
        </p:nvSpPr>
        <p:spPr>
          <a:xfrm>
            <a:off x="419064" y="986058"/>
            <a:ext cx="8305866" cy="2854195"/>
          </a:xfrm>
          <a:custGeom>
            <a:avLst/>
            <a:gdLst>
              <a:gd name="connsiteX0" fmla="*/ 0 w 8305866"/>
              <a:gd name="connsiteY0" fmla="*/ 0 h 2854195"/>
              <a:gd name="connsiteX1" fmla="*/ 8305866 w 8305866"/>
              <a:gd name="connsiteY1" fmla="*/ 0 h 2854195"/>
              <a:gd name="connsiteX2" fmla="*/ 8305866 w 8305866"/>
              <a:gd name="connsiteY2" fmla="*/ 2854195 h 2854195"/>
              <a:gd name="connsiteX3" fmla="*/ 0 w 8305866"/>
              <a:gd name="connsiteY3" fmla="*/ 2854195 h 2854195"/>
              <a:gd name="connsiteX4" fmla="*/ 0 w 8305866"/>
              <a:gd name="connsiteY4" fmla="*/ 0 h 285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66" h="2854195" fill="none" extrusionOk="0">
                <a:moveTo>
                  <a:pt x="0" y="0"/>
                </a:moveTo>
                <a:cubicBezTo>
                  <a:pt x="3136702" y="-49533"/>
                  <a:pt x="5935011" y="-14809"/>
                  <a:pt x="8305866" y="0"/>
                </a:cubicBezTo>
                <a:cubicBezTo>
                  <a:pt x="8393505" y="548435"/>
                  <a:pt x="8233187" y="2462086"/>
                  <a:pt x="8305866" y="2854195"/>
                </a:cubicBezTo>
                <a:cubicBezTo>
                  <a:pt x="7062043" y="2805964"/>
                  <a:pt x="2715048" y="2938650"/>
                  <a:pt x="0" y="2854195"/>
                </a:cubicBezTo>
                <a:cubicBezTo>
                  <a:pt x="-38581" y="2401122"/>
                  <a:pt x="63341" y="744203"/>
                  <a:pt x="0" y="0"/>
                </a:cubicBezTo>
                <a:close/>
              </a:path>
              <a:path w="8305866" h="2854195" stroke="0" extrusionOk="0">
                <a:moveTo>
                  <a:pt x="0" y="0"/>
                </a:moveTo>
                <a:cubicBezTo>
                  <a:pt x="3257549" y="118645"/>
                  <a:pt x="4577527" y="116012"/>
                  <a:pt x="8305866" y="0"/>
                </a:cubicBezTo>
                <a:cubicBezTo>
                  <a:pt x="8172984" y="1338462"/>
                  <a:pt x="8390817" y="2164404"/>
                  <a:pt x="8305866" y="2854195"/>
                </a:cubicBezTo>
                <a:cubicBezTo>
                  <a:pt x="7177824" y="2988795"/>
                  <a:pt x="1309207" y="2696999"/>
                  <a:pt x="0" y="2854195"/>
                </a:cubicBezTo>
                <a:cubicBezTo>
                  <a:pt x="-20187" y="1976278"/>
                  <a:pt x="-152480" y="298129"/>
                  <a:pt x="0" y="0"/>
                </a:cubicBezTo>
                <a:close/>
              </a:path>
            </a:pathLst>
          </a:custGeom>
          <a:solidFill>
            <a:schemeClr val="accent2">
              <a:lumMod val="60000"/>
              <a:lumOff val="40000"/>
            </a:schemeClr>
          </a:solidFill>
          <a:ln>
            <a:solidFill>
              <a:schemeClr val="tx1"/>
            </a:solidFill>
            <a:extLst>
              <a:ext uri="{C807C97D-BFC1-408E-A445-0C87EB9F89A2}">
                <ask:lineSketchStyleProps xmlns:ask="http://schemas.microsoft.com/office/drawing/2018/sketchyshapes" sd="1219033472">
                  <ask:type>
                    <ask:lineSketchCurved/>
                  </ask:type>
                </ask:lineSketchStyleProps>
              </a:ext>
            </a:extLst>
          </a:ln>
        </p:spPr>
        <p:txBody>
          <a:bodyPr>
            <a:noAutofit/>
          </a:bodyPr>
          <a:lstStyle/>
          <a:p>
            <a:pPr marL="0" marR="0" algn="l">
              <a:lnSpc>
                <a:spcPct val="150000"/>
              </a:lnSpc>
              <a:spcBef>
                <a:spcPts val="0"/>
              </a:spcBef>
            </a:pPr>
            <a:br>
              <a:rPr lang="en-US" sz="2300" b="1" dirty="0">
                <a:effectLst/>
                <a:latin typeface="Segoe UI Semilight" panose="020B0402040204020203" pitchFamily="34" charset="0"/>
                <a:ea typeface="Calibri" panose="020F0502020204030204" pitchFamily="34" charset="0"/>
                <a:cs typeface="Segoe UI Semilight" panose="020B0402040204020203" pitchFamily="34" charset="0"/>
              </a:rPr>
            </a:br>
            <a:r>
              <a:rPr lang="en-US" sz="2300" b="1" dirty="0">
                <a:effectLst/>
                <a:latin typeface="Segoe UI" panose="020B0502040204020203" pitchFamily="34" charset="0"/>
                <a:ea typeface="Calibri" panose="020F0502020204030204" pitchFamily="34" charset="0"/>
                <a:cs typeface="Segoe UI" panose="020B0502040204020203" pitchFamily="34" charset="0"/>
              </a:rPr>
              <a:t>1.</a:t>
            </a:r>
            <a:r>
              <a:rPr lang="en-US" sz="2300" b="1" dirty="0">
                <a:latin typeface="Segoe UI" panose="020B0502040204020203" pitchFamily="34" charset="0"/>
                <a:ea typeface="Calibri" panose="020F0502020204030204" pitchFamily="34" charset="0"/>
                <a:cs typeface="Segoe UI" panose="020B0502040204020203" pitchFamily="34" charset="0"/>
              </a:rPr>
              <a:t>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Financial Literacy Education and Credit Building</a:t>
            </a:r>
            <a:br>
              <a:rPr lang="en-US" sz="2200" dirty="0">
                <a:latin typeface="Segoe UI Semilight" panose="020B0402040204020203" pitchFamily="34" charset="0"/>
                <a:ea typeface="Calibri" panose="020F0502020204030204" pitchFamily="34" charset="0"/>
                <a:cs typeface="Segoe UI Semilight" panose="020B0402040204020203" pitchFamily="34" charset="0"/>
              </a:rPr>
            </a:br>
            <a:r>
              <a:rPr lang="en-US" sz="2200" b="1" dirty="0">
                <a:latin typeface="Segoe UI" panose="020B0502040204020203" pitchFamily="34" charset="0"/>
                <a:ea typeface="Calibri" panose="020F0502020204030204" pitchFamily="34" charset="0"/>
                <a:cs typeface="Segoe UI" panose="020B0502040204020203" pitchFamily="34" charset="0"/>
              </a:rPr>
              <a:t>2.</a:t>
            </a:r>
            <a:r>
              <a:rPr lang="en-US" sz="2200" b="1" dirty="0">
                <a:latin typeface="Segoe UI Semilight" panose="020B0402040204020203" pitchFamily="34" charset="0"/>
                <a:ea typeface="Calibri" panose="020F0502020204030204" pitchFamily="34" charset="0"/>
                <a:cs typeface="Segoe UI Semilight" panose="020B0402040204020203" pitchFamily="34" charset="0"/>
              </a:rPr>
              <a:t>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Affordable Housing Eligibility and Connectivity</a:t>
            </a:r>
            <a:br>
              <a:rPr lang="en-US" sz="2200" dirty="0">
                <a:latin typeface="Segoe UI Semilight" panose="020B0402040204020203" pitchFamily="34" charset="0"/>
                <a:ea typeface="Calibri" panose="020F0502020204030204" pitchFamily="34" charset="0"/>
                <a:cs typeface="Segoe UI Semilight" panose="020B0402040204020203" pitchFamily="34" charset="0"/>
              </a:rPr>
            </a:br>
            <a:r>
              <a:rPr lang="en-US" sz="2200" b="1" dirty="0">
                <a:latin typeface="Segoe UI" panose="020B0502040204020203" pitchFamily="34" charset="0"/>
                <a:ea typeface="Calibri" panose="020F0502020204030204" pitchFamily="34" charset="0"/>
                <a:cs typeface="Segoe UI" panose="020B0502040204020203" pitchFamily="34" charset="0"/>
              </a:rPr>
              <a:t>3.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Job Training and Placement</a:t>
            </a:r>
            <a:br>
              <a:rPr lang="en-US" sz="2200" dirty="0">
                <a:latin typeface="Segoe UI Semilight" panose="020B0402040204020203" pitchFamily="34" charset="0"/>
                <a:ea typeface="Calibri" panose="020F0502020204030204" pitchFamily="34" charset="0"/>
                <a:cs typeface="Segoe UI Semilight" panose="020B0402040204020203" pitchFamily="34" charset="0"/>
              </a:rPr>
            </a:br>
            <a:r>
              <a:rPr lang="en-US" sz="2200" b="1" dirty="0">
                <a:latin typeface="Segoe UI" panose="020B0502040204020203" pitchFamily="34" charset="0"/>
                <a:ea typeface="Calibri" panose="020F0502020204030204" pitchFamily="34" charset="0"/>
                <a:cs typeface="Segoe UI" panose="020B0502040204020203" pitchFamily="34" charset="0"/>
              </a:rPr>
              <a:t>4.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Micro Enterprise Capacity Building, New Entrepreneurship &amp;   </a:t>
            </a:r>
            <a:br>
              <a:rPr lang="en-US" sz="2200" dirty="0">
                <a:latin typeface="Segoe UI Semilight" panose="020B0402040204020203" pitchFamily="34" charset="0"/>
                <a:ea typeface="Calibri" panose="020F0502020204030204" pitchFamily="34" charset="0"/>
                <a:cs typeface="Segoe UI Semilight" panose="020B0402040204020203" pitchFamily="34" charset="0"/>
              </a:rPr>
            </a:br>
            <a:r>
              <a:rPr lang="en-US" sz="2200" dirty="0">
                <a:latin typeface="Segoe UI Semilight" panose="020B0402040204020203" pitchFamily="34" charset="0"/>
                <a:ea typeface="Calibri" panose="020F0502020204030204" pitchFamily="34" charset="0"/>
                <a:cs typeface="Segoe UI Semilight" panose="020B0402040204020203" pitchFamily="34" charset="0"/>
              </a:rPr>
              <a:t>    Financing</a:t>
            </a:r>
            <a:endParaRPr lang="en-US" sz="2200" dirty="0">
              <a:latin typeface="Segoe UI Semilight" panose="020B0402040204020203" pitchFamily="34" charset="0"/>
              <a:cs typeface="Segoe UI Semilight" panose="020B0402040204020203" pitchFamily="34" charset="0"/>
            </a:endParaRPr>
          </a:p>
        </p:txBody>
      </p:sp>
      <p:sp>
        <p:nvSpPr>
          <p:cNvPr id="13" name="Title 4">
            <a:extLst>
              <a:ext uri="{FF2B5EF4-FFF2-40B4-BE49-F238E27FC236}">
                <a16:creationId xmlns:a16="http://schemas.microsoft.com/office/drawing/2014/main" id="{2061AF3B-7F46-4514-95A2-00154D8EE9F9}"/>
              </a:ext>
            </a:extLst>
          </p:cNvPr>
          <p:cNvSpPr txBox="1">
            <a:spLocks/>
          </p:cNvSpPr>
          <p:nvPr/>
        </p:nvSpPr>
        <p:spPr>
          <a:xfrm>
            <a:off x="419063" y="4224370"/>
            <a:ext cx="8305865" cy="2220675"/>
          </a:xfrm>
          <a:custGeom>
            <a:avLst/>
            <a:gdLst>
              <a:gd name="connsiteX0" fmla="*/ 0 w 8305865"/>
              <a:gd name="connsiteY0" fmla="*/ 0 h 2220675"/>
              <a:gd name="connsiteX1" fmla="*/ 8305865 w 8305865"/>
              <a:gd name="connsiteY1" fmla="*/ 0 h 2220675"/>
              <a:gd name="connsiteX2" fmla="*/ 8305865 w 8305865"/>
              <a:gd name="connsiteY2" fmla="*/ 2220675 h 2220675"/>
              <a:gd name="connsiteX3" fmla="*/ 0 w 8305865"/>
              <a:gd name="connsiteY3" fmla="*/ 2220675 h 2220675"/>
              <a:gd name="connsiteX4" fmla="*/ 0 w 8305865"/>
              <a:gd name="connsiteY4" fmla="*/ 0 h 222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65" h="2220675" fill="none" extrusionOk="0">
                <a:moveTo>
                  <a:pt x="0" y="0"/>
                </a:moveTo>
                <a:cubicBezTo>
                  <a:pt x="2713747" y="-33775"/>
                  <a:pt x="7311261" y="138873"/>
                  <a:pt x="8305865" y="0"/>
                </a:cubicBezTo>
                <a:cubicBezTo>
                  <a:pt x="8232094" y="768988"/>
                  <a:pt x="8149982" y="1257931"/>
                  <a:pt x="8305865" y="2220675"/>
                </a:cubicBezTo>
                <a:cubicBezTo>
                  <a:pt x="4329664" y="2083345"/>
                  <a:pt x="3265698" y="2082819"/>
                  <a:pt x="0" y="2220675"/>
                </a:cubicBezTo>
                <a:cubicBezTo>
                  <a:pt x="152408" y="1604534"/>
                  <a:pt x="73868" y="1037684"/>
                  <a:pt x="0" y="0"/>
                </a:cubicBezTo>
                <a:close/>
              </a:path>
              <a:path w="8305865" h="2220675" stroke="0" extrusionOk="0">
                <a:moveTo>
                  <a:pt x="0" y="0"/>
                </a:moveTo>
                <a:cubicBezTo>
                  <a:pt x="951375" y="-101487"/>
                  <a:pt x="7392872" y="-162162"/>
                  <a:pt x="8305865" y="0"/>
                </a:cubicBezTo>
                <a:cubicBezTo>
                  <a:pt x="8366578" y="296386"/>
                  <a:pt x="8244793" y="1213248"/>
                  <a:pt x="8305865" y="2220675"/>
                </a:cubicBezTo>
                <a:cubicBezTo>
                  <a:pt x="6612424" y="2270740"/>
                  <a:pt x="1577854" y="2062226"/>
                  <a:pt x="0" y="2220675"/>
                </a:cubicBezTo>
                <a:cubicBezTo>
                  <a:pt x="-24452" y="1905939"/>
                  <a:pt x="-67663" y="544590"/>
                  <a:pt x="0" y="0"/>
                </a:cubicBezTo>
                <a:close/>
              </a:path>
            </a:pathLst>
          </a:custGeom>
          <a:solidFill>
            <a:schemeClr val="accent2">
              <a:lumMod val="60000"/>
              <a:lumOff val="40000"/>
            </a:schemeClr>
          </a:solidFill>
          <a:ln w="15875">
            <a:solidFill>
              <a:schemeClr val="tx1"/>
            </a:solidFill>
            <a:prstDash val="dash"/>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spcBef>
                <a:spcPts val="600"/>
              </a:spcBef>
            </a:pPr>
            <a:endParaRPr lang="en-US" sz="1200" b="1" dirty="0">
              <a:latin typeface="Segoe UI Semilight" panose="020B0402040204020203" pitchFamily="34" charset="0"/>
              <a:ea typeface="Calibri" panose="020F0502020204030204" pitchFamily="34" charset="0"/>
              <a:cs typeface="Segoe UI Semilight" panose="020B0402040204020203" pitchFamily="34" charset="0"/>
            </a:endParaRPr>
          </a:p>
          <a:p>
            <a:pPr algn="l">
              <a:lnSpc>
                <a:spcPct val="150000"/>
              </a:lnSpc>
              <a:spcBef>
                <a:spcPts val="0"/>
              </a:spcBef>
            </a:pPr>
            <a:r>
              <a:rPr lang="en-US" sz="2200" b="1" dirty="0">
                <a:latin typeface="Segoe UI" panose="020B0502040204020203" pitchFamily="34" charset="0"/>
                <a:ea typeface="Calibri" panose="020F0502020204030204" pitchFamily="34" charset="0"/>
                <a:cs typeface="Segoe UI" panose="020B0502040204020203" pitchFamily="34" charset="0"/>
              </a:rPr>
              <a:t>5.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Wrap Around Services: Records Expungement, GED, Driver’s    </a:t>
            </a:r>
          </a:p>
          <a:p>
            <a:pPr algn="l">
              <a:lnSpc>
                <a:spcPct val="150000"/>
              </a:lnSpc>
              <a:spcBef>
                <a:spcPts val="0"/>
              </a:spcBef>
            </a:pPr>
            <a:r>
              <a:rPr lang="en-US" sz="2200" dirty="0">
                <a:latin typeface="Segoe UI Semilight" panose="020B0402040204020203" pitchFamily="34" charset="0"/>
                <a:ea typeface="Calibri" panose="020F0502020204030204" pitchFamily="34" charset="0"/>
                <a:cs typeface="Segoe UI Semilight" panose="020B0402040204020203" pitchFamily="34" charset="0"/>
              </a:rPr>
              <a:t>    License Recovery, Child Support Services </a:t>
            </a:r>
            <a:br>
              <a:rPr lang="en-US" sz="2200" dirty="0">
                <a:latin typeface="Segoe UI Semilight" panose="020B0402040204020203" pitchFamily="34" charset="0"/>
                <a:ea typeface="Calibri" panose="020F0502020204030204" pitchFamily="34" charset="0"/>
                <a:cs typeface="Segoe UI Semilight" panose="020B0402040204020203" pitchFamily="34" charset="0"/>
              </a:rPr>
            </a:br>
            <a:r>
              <a:rPr lang="en-US" sz="2200" b="1" dirty="0">
                <a:latin typeface="Segoe UI" panose="020B0502040204020203" pitchFamily="34" charset="0"/>
                <a:ea typeface="Calibri" panose="020F0502020204030204" pitchFamily="34" charset="0"/>
                <a:cs typeface="Segoe UI" panose="020B0502040204020203" pitchFamily="34" charset="0"/>
              </a:rPr>
              <a:t>6.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Banking Partner Asset Accounts and Loans</a:t>
            </a:r>
            <a:br>
              <a:rPr lang="en-US" sz="2200" dirty="0">
                <a:latin typeface="Segoe UI Semilight" panose="020B0402040204020203" pitchFamily="34" charset="0"/>
                <a:ea typeface="Calibri" panose="020F0502020204030204" pitchFamily="34" charset="0"/>
                <a:cs typeface="Segoe UI Semilight" panose="020B0402040204020203" pitchFamily="34" charset="0"/>
              </a:rPr>
            </a:br>
            <a:r>
              <a:rPr lang="en-US" sz="2200" b="1" dirty="0">
                <a:latin typeface="Segoe UI" panose="020B0502040204020203" pitchFamily="34" charset="0"/>
                <a:ea typeface="Calibri" panose="020F0502020204030204" pitchFamily="34" charset="0"/>
                <a:cs typeface="Segoe UI" panose="020B0502040204020203" pitchFamily="34" charset="0"/>
              </a:rPr>
              <a:t>7. </a:t>
            </a:r>
            <a:r>
              <a:rPr lang="en-US" sz="2200" dirty="0">
                <a:latin typeface="Segoe UI Semilight" panose="020B0402040204020203" pitchFamily="34" charset="0"/>
                <a:ea typeface="Calibri" panose="020F0502020204030204" pitchFamily="34" charset="0"/>
                <a:cs typeface="Segoe UI Semilight" panose="020B0402040204020203" pitchFamily="34" charset="0"/>
              </a:rPr>
              <a:t>Deployment of Asset and Wealth Building Resources</a:t>
            </a:r>
            <a:endParaRPr lang="en-US" sz="2200" dirty="0">
              <a:latin typeface="Segoe UI Semilight" panose="020B0402040204020203" pitchFamily="34" charset="0"/>
              <a:cs typeface="Segoe UI Semilight" panose="020B0402040204020203" pitchFamily="34" charset="0"/>
            </a:endParaRPr>
          </a:p>
        </p:txBody>
      </p:sp>
      <p:sp>
        <p:nvSpPr>
          <p:cNvPr id="6" name="TextBox 5">
            <a:extLst>
              <a:ext uri="{FF2B5EF4-FFF2-40B4-BE49-F238E27FC236}">
                <a16:creationId xmlns:a16="http://schemas.microsoft.com/office/drawing/2014/main" id="{608C9255-0FC6-4C1B-A118-C341B79B09E1}"/>
              </a:ext>
            </a:extLst>
          </p:cNvPr>
          <p:cNvSpPr txBox="1"/>
          <p:nvPr/>
        </p:nvSpPr>
        <p:spPr>
          <a:xfrm>
            <a:off x="419062" y="986058"/>
            <a:ext cx="8305865" cy="585020"/>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2000" b="1"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rPr>
              <a:t>Core Program Tracks</a:t>
            </a:r>
            <a:endPar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80F3329B-EBDB-4132-BE52-B2D4F3B906FE}"/>
              </a:ext>
            </a:extLst>
          </p:cNvPr>
          <p:cNvSpPr txBox="1"/>
          <p:nvPr/>
        </p:nvSpPr>
        <p:spPr>
          <a:xfrm>
            <a:off x="281545" y="4243886"/>
            <a:ext cx="8305865" cy="585020"/>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2000" b="1"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rPr>
              <a:t>Core Services &amp; Resources</a:t>
            </a:r>
            <a:endPar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22054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84CA08B7-4716-4E27-A721-D79C91A21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34042933-0A94-4AA9-97E0-FB2288C19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3" name="Oval 102">
              <a:extLst>
                <a:ext uri="{FF2B5EF4-FFF2-40B4-BE49-F238E27FC236}">
                  <a16:creationId xmlns:a16="http://schemas.microsoft.com/office/drawing/2014/main" id="{274F2B00-CCCF-4809-9060-BF27174FD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33E2DBD-A7A5-4BF5-A992-DBD2E0622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D1254DFF-E2E0-49A3-8171-E187F39D6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BF8AC9-10AA-4E6A-A51E-BC3868E02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2E0B2B43-CFE1-4B34-9AFC-7AA57060E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92F43BB-4B6D-4E46-8A9F-00DC68069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ectangle 109">
            <a:extLst>
              <a:ext uri="{FF2B5EF4-FFF2-40B4-BE49-F238E27FC236}">
                <a16:creationId xmlns:a16="http://schemas.microsoft.com/office/drawing/2014/main" id="{17BC89B9-A6CD-482B-9352-638D0E05A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35681" y="104935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AC1DC383-0A5F-4392-A4B4-EC83BB71360F}"/>
              </a:ext>
            </a:extLst>
          </p:cNvPr>
          <p:cNvPicPr>
            <a:picLocks noGrp="1" noChangeAspect="1"/>
          </p:cNvPicPr>
          <p:nvPr>
            <p:ph sz="half" idx="2"/>
          </p:nvPr>
        </p:nvPicPr>
        <p:blipFill rotWithShape="1">
          <a:blip r:embed="rId2">
            <a:duotone>
              <a:prstClr val="black"/>
              <a:schemeClr val="bg1">
                <a:tint val="45000"/>
                <a:satMod val="400000"/>
              </a:schemeClr>
            </a:duotone>
            <a:alphaModFix amt="25000"/>
            <a:extLst>
              <a:ext uri="{28A0092B-C50C-407E-A947-70E740481C1C}">
                <a14:useLocalDpi xmlns:a14="http://schemas.microsoft.com/office/drawing/2010/main" val="0"/>
              </a:ext>
            </a:extLst>
          </a:blip>
          <a:srcRect l="6040" r="443" b="2"/>
          <a:stretch/>
        </p:blipFill>
        <p:spPr>
          <a:xfrm>
            <a:off x="497938" y="324190"/>
            <a:ext cx="8048795" cy="6132211"/>
          </a:xfrm>
          <a:prstGeom prst="rect">
            <a:avLst/>
          </a:prstGeom>
        </p:spPr>
      </p:pic>
      <p:sp>
        <p:nvSpPr>
          <p:cNvPr id="34" name="Title 1">
            <a:extLst>
              <a:ext uri="{FF2B5EF4-FFF2-40B4-BE49-F238E27FC236}">
                <a16:creationId xmlns:a16="http://schemas.microsoft.com/office/drawing/2014/main" id="{549D27F6-2193-4ECA-A25D-E70EC548A0FF}"/>
              </a:ext>
            </a:extLst>
          </p:cNvPr>
          <p:cNvSpPr>
            <a:spLocks noGrp="1"/>
          </p:cNvSpPr>
          <p:nvPr>
            <p:ph type="title"/>
          </p:nvPr>
        </p:nvSpPr>
        <p:spPr>
          <a:xfrm>
            <a:off x="5009680" y="659502"/>
            <a:ext cx="3235818" cy="1115840"/>
          </a:xfrm>
          <a:noFill/>
        </p:spPr>
        <p:txBody>
          <a:bodyPr vert="horz" lIns="91440" tIns="45720" rIns="91440" bIns="45720" rtlCol="0" anchor="b">
            <a:normAutofit/>
          </a:bodyPr>
          <a:lstStyle/>
          <a:p>
            <a:r>
              <a:rPr lang="en-US" sz="3600" b="1" dirty="0">
                <a:solidFill>
                  <a:schemeClr val="accent2">
                    <a:lumMod val="60000"/>
                    <a:lumOff val="4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Target Participants</a:t>
            </a:r>
            <a:endParaRPr lang="en-US" sz="3600" i="1" dirty="0">
              <a:solidFill>
                <a:schemeClr val="accent2">
                  <a:lumMod val="60000"/>
                  <a:lumOff val="4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112" name="Rectangle 111">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5" name="Straight Connector 114">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1" name="Straight Connector 120">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5" name="Content Placeholder 6">
            <a:extLst>
              <a:ext uri="{FF2B5EF4-FFF2-40B4-BE49-F238E27FC236}">
                <a16:creationId xmlns:a16="http://schemas.microsoft.com/office/drawing/2014/main" id="{CB3FA142-551C-431C-B675-5B3ED6E018FA}"/>
              </a:ext>
            </a:extLst>
          </p:cNvPr>
          <p:cNvSpPr txBox="1">
            <a:spLocks/>
          </p:cNvSpPr>
          <p:nvPr/>
        </p:nvSpPr>
        <p:spPr>
          <a:xfrm>
            <a:off x="4781549" y="1978025"/>
            <a:ext cx="40212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7" name="Content Placeholder 10">
            <a:extLst>
              <a:ext uri="{FF2B5EF4-FFF2-40B4-BE49-F238E27FC236}">
                <a16:creationId xmlns:a16="http://schemas.microsoft.com/office/drawing/2014/main" id="{2693BD05-D322-4D2A-8AB4-218469307CFB}"/>
              </a:ext>
            </a:extLst>
          </p:cNvPr>
          <p:cNvSpPr txBox="1">
            <a:spLocks/>
          </p:cNvSpPr>
          <p:nvPr/>
        </p:nvSpPr>
        <p:spPr>
          <a:xfrm>
            <a:off x="4977306" y="2032401"/>
            <a:ext cx="3375643" cy="3937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Renters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Homebuyers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Homeowners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Veterans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Seniors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Aspiring Entrepreneurs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Small Business Owners</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Underemployed</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Unemployed</a:t>
            </a:r>
          </a:p>
          <a:p>
            <a:pPr>
              <a:buFont typeface="Wingdings" panose="05000000000000000000" pitchFamily="2" charset="2"/>
              <a:buChar char="§"/>
            </a:pPr>
            <a:r>
              <a:rPr lang="en-US" sz="1900" dirty="0">
                <a:solidFill>
                  <a:schemeClr val="bg1"/>
                </a:solidFill>
                <a:latin typeface="Segoe UI Semilight" panose="020B0402040204020203" pitchFamily="34" charset="0"/>
                <a:cs typeface="Segoe UI Semilight" panose="020B0402040204020203" pitchFamily="34" charset="0"/>
              </a:rPr>
              <a:t>Legacy Residents &amp; Families</a:t>
            </a:r>
          </a:p>
        </p:txBody>
      </p:sp>
      <p:pic>
        <p:nvPicPr>
          <p:cNvPr id="36" name="Picture 35" descr="A person in a blue shirt&#10;&#10;Description automatically generated">
            <a:extLst>
              <a:ext uri="{FF2B5EF4-FFF2-40B4-BE49-F238E27FC236}">
                <a16:creationId xmlns:a16="http://schemas.microsoft.com/office/drawing/2014/main" id="{16B3A0A7-7AED-429B-BD43-069AAB06A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35" y="515095"/>
            <a:ext cx="4255977" cy="2796461"/>
          </a:xfrm>
          <a:prstGeom prst="rect">
            <a:avLst/>
          </a:prstGeom>
          <a:effectLst>
            <a:outerShdw blurRad="50800" dist="38100" dir="16200000" rotWithShape="0">
              <a:prstClr val="black">
                <a:alpha val="40000"/>
              </a:prstClr>
            </a:outerShdw>
            <a:softEdge rad="12700"/>
          </a:effectLst>
        </p:spPr>
      </p:pic>
      <p:sp>
        <p:nvSpPr>
          <p:cNvPr id="83" name="Slide Number Placeholder 8">
            <a:extLst>
              <a:ext uri="{FF2B5EF4-FFF2-40B4-BE49-F238E27FC236}">
                <a16:creationId xmlns:a16="http://schemas.microsoft.com/office/drawing/2014/main" id="{42C4DB1E-9CF9-4663-944F-FE652B4F7248}"/>
              </a:ext>
            </a:extLst>
          </p:cNvPr>
          <p:cNvSpPr txBox="1">
            <a:spLocks/>
          </p:cNvSpPr>
          <p:nvPr/>
        </p:nvSpPr>
        <p:spPr>
          <a:xfrm>
            <a:off x="8005468" y="6230135"/>
            <a:ext cx="480060" cy="54864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E0C76AAB-4FEB-474C-85AA-5B5E5C1A6B57}" type="slidenum">
              <a:rPr lang="en-US" sz="1600" smtClean="0">
                <a:solidFill>
                  <a:schemeClr val="bg1"/>
                </a:solidFill>
                <a:latin typeface="Segoe UI Light" panose="020B0502040204020203" pitchFamily="34" charset="0"/>
                <a:cs typeface="Segoe UI Light" panose="020B0502040204020203" pitchFamily="34" charset="0"/>
              </a:rPr>
              <a:pPr algn="ctr">
                <a:spcAft>
                  <a:spcPts val="600"/>
                </a:spcAft>
              </a:pPr>
              <a:t>8</a:t>
            </a:fld>
            <a:endParaRPr lang="en-US" sz="1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776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F486FD-E72E-426D-873A-16D19AE2C2A1}"/>
              </a:ext>
            </a:extLst>
          </p:cNvPr>
          <p:cNvSpPr>
            <a:spLocks noGrp="1"/>
          </p:cNvSpPr>
          <p:nvPr>
            <p:ph type="sldNum" sz="quarter" idx="12"/>
          </p:nvPr>
        </p:nvSpPr>
        <p:spPr/>
        <p:txBody>
          <a:bodyPr/>
          <a:lstStyle/>
          <a:p>
            <a:fld id="{E0C76AAB-4FEB-474C-85AA-5B5E5C1A6B57}" type="slidenum">
              <a:rPr lang="en-US" smtClean="0"/>
              <a:t>9</a:t>
            </a:fld>
            <a:endParaRPr lang="en-US"/>
          </a:p>
        </p:txBody>
      </p:sp>
      <p:pic>
        <p:nvPicPr>
          <p:cNvPr id="3" name="Picture 2">
            <a:extLst>
              <a:ext uri="{FF2B5EF4-FFF2-40B4-BE49-F238E27FC236}">
                <a16:creationId xmlns:a16="http://schemas.microsoft.com/office/drawing/2014/main" id="{8BF629F6-F68B-49B0-A568-DF73F46A3FFB}"/>
              </a:ext>
            </a:extLst>
          </p:cNvPr>
          <p:cNvPicPr>
            <a:picLocks noChangeAspect="1"/>
          </p:cNvPicPr>
          <p:nvPr/>
        </p:nvPicPr>
        <p:blipFill>
          <a:blip r:embed="rId2"/>
          <a:stretch>
            <a:fillRect/>
          </a:stretch>
        </p:blipFill>
        <p:spPr>
          <a:xfrm>
            <a:off x="0" y="0"/>
            <a:ext cx="9144000" cy="6910278"/>
          </a:xfrm>
          <a:prstGeom prst="rect">
            <a:avLst/>
          </a:prstGeom>
        </p:spPr>
      </p:pic>
      <p:sp>
        <p:nvSpPr>
          <p:cNvPr id="9" name="Title 10">
            <a:extLst>
              <a:ext uri="{FF2B5EF4-FFF2-40B4-BE49-F238E27FC236}">
                <a16:creationId xmlns:a16="http://schemas.microsoft.com/office/drawing/2014/main" id="{6227472E-D2BC-4F77-B277-48D156BB6B30}"/>
              </a:ext>
            </a:extLst>
          </p:cNvPr>
          <p:cNvSpPr>
            <a:spLocks noGrp="1"/>
          </p:cNvSpPr>
          <p:nvPr>
            <p:ph type="title"/>
          </p:nvPr>
        </p:nvSpPr>
        <p:spPr>
          <a:xfrm>
            <a:off x="191066" y="286650"/>
            <a:ext cx="8516204" cy="1086934"/>
          </a:xfrm>
          <a:noFill/>
        </p:spPr>
        <p:txBody>
          <a:bodyPr>
            <a:noAutofit/>
          </a:bodyPr>
          <a:lstStyle/>
          <a:p>
            <a:pPr algn="ct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Program Service Area</a:t>
            </a:r>
            <a:b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1800" b="1" dirty="0">
                <a:solidFill>
                  <a:srgbClr val="FF0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Grove Park . 30318 . 30314 Neighborhood Specific [Hunters Hills, West Lake, Dixie Hills, Harvel Homes, Collier Heights]</a:t>
            </a:r>
          </a:p>
        </p:txBody>
      </p:sp>
      <p:sp>
        <p:nvSpPr>
          <p:cNvPr id="10" name="Slide Number Placeholder 8">
            <a:extLst>
              <a:ext uri="{FF2B5EF4-FFF2-40B4-BE49-F238E27FC236}">
                <a16:creationId xmlns:a16="http://schemas.microsoft.com/office/drawing/2014/main" id="{E424F235-A139-40DC-87A1-82247C94FC28}"/>
              </a:ext>
            </a:extLst>
          </p:cNvPr>
          <p:cNvSpPr txBox="1">
            <a:spLocks/>
          </p:cNvSpPr>
          <p:nvPr/>
        </p:nvSpPr>
        <p:spPr>
          <a:xfrm>
            <a:off x="7795261" y="6264593"/>
            <a:ext cx="480060" cy="548640"/>
          </a:xfrm>
          <a:prstGeom prst="rect">
            <a:avLst/>
          </a:prstGeom>
          <a:ln>
            <a:solidFill>
              <a:schemeClr val="tx1"/>
            </a:solidFill>
          </a:ln>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E0C76AAB-4FEB-474C-85AA-5B5E5C1A6B57}" type="slidenum">
              <a:rPr lang="en-US" sz="1600" smtClean="0">
                <a:solidFill>
                  <a:schemeClr val="tx1"/>
                </a:solidFill>
                <a:latin typeface="Segoe UI Light" panose="020B0502040204020203" pitchFamily="34" charset="0"/>
                <a:cs typeface="Segoe UI Light" panose="020B0502040204020203" pitchFamily="34" charset="0"/>
              </a:rPr>
              <a:pPr algn="ctr">
                <a:spcAft>
                  <a:spcPts val="600"/>
                </a:spcAft>
              </a:pPr>
              <a:t>9</a:t>
            </a:fld>
            <a:endParaRPr lang="en-US" sz="1600" dirty="0">
              <a:solidFill>
                <a:schemeClr val="tx1"/>
              </a:solidFill>
              <a:latin typeface="Segoe UI Light" panose="020B0502040204020203" pitchFamily="34" charset="0"/>
              <a:cs typeface="Segoe UI Light" panose="020B0502040204020203" pitchFamily="34" charset="0"/>
            </a:endParaRPr>
          </a:p>
        </p:txBody>
      </p:sp>
      <p:sp>
        <p:nvSpPr>
          <p:cNvPr id="5" name="Oval 4">
            <a:extLst>
              <a:ext uri="{FF2B5EF4-FFF2-40B4-BE49-F238E27FC236}">
                <a16:creationId xmlns:a16="http://schemas.microsoft.com/office/drawing/2014/main" id="{EF9AC8FD-3168-4B88-8289-AF07B84DF4A3}"/>
              </a:ext>
            </a:extLst>
          </p:cNvPr>
          <p:cNvSpPr/>
          <p:nvPr/>
        </p:nvSpPr>
        <p:spPr>
          <a:xfrm>
            <a:off x="1" y="709683"/>
            <a:ext cx="4831306" cy="5554909"/>
          </a:xfrm>
          <a:prstGeom prst="ellipse">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057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9355</TotalTime>
  <Words>954</Words>
  <Application>Microsoft Office PowerPoint</Application>
  <PresentationFormat>On-screen Show (4:3)</PresentationFormat>
  <Paragraphs>136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Segoe UI</vt:lpstr>
      <vt:lpstr>Segoe UI Light</vt:lpstr>
      <vt:lpstr>Segoe UI Semibold</vt:lpstr>
      <vt:lpstr>Segoe UI Semilight</vt:lpstr>
      <vt:lpstr>Wingdings</vt:lpstr>
      <vt:lpstr>office theme</vt:lpstr>
      <vt:lpstr>N.O.W. Financial Capability Program  Neighborhood Opportunities for Wealth </vt:lpstr>
      <vt:lpstr>PowerPoint Presentation</vt:lpstr>
      <vt:lpstr>PowerPoint Presentation</vt:lpstr>
      <vt:lpstr>PowerPoint Presentation</vt:lpstr>
      <vt:lpstr>PowerPoint Presentation</vt:lpstr>
      <vt:lpstr>N.O.W. Program: Neighborhood Opportunities for Wealth</vt:lpstr>
      <vt:lpstr> 1. Financial Literacy Education and Credit Building 2. Affordable Housing Eligibility and Connectivity 3. Job Training and Placement 4. Micro Enterprise Capacity Building, New Entrepreneurship &amp;        Financing</vt:lpstr>
      <vt:lpstr>Target Participants</vt:lpstr>
      <vt:lpstr>Program Service Area Grove Park . 30318 . 30314 Neighborhood Specific [Hunters Hills, West Lake, Dixie Hills, Harvel Homes, Collier Heights]</vt:lpstr>
      <vt:lpstr>Income Targets</vt:lpstr>
      <vt:lpstr>Affinity Partners</vt:lpstr>
      <vt:lpstr>PowerPoint Presentation</vt:lpstr>
      <vt:lpstr>PowerPoint Presentation</vt:lpstr>
      <vt:lpstr>PowerPoint Presentation</vt:lpstr>
      <vt:lpstr>WAYS TO CONTACT US  (404) 301-4466, press 3 Intake@GroveParkFoundation.org  www.groveparkfoundation.org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Financial Capability Program  Neighborhood Opportunities for Wealth</dc:title>
  <dc:creator>Freddie Stevens</dc:creator>
  <cp:lastModifiedBy>Zenovia Palmer</cp:lastModifiedBy>
  <cp:revision>59</cp:revision>
  <cp:lastPrinted>2020-09-02T14:36:47Z</cp:lastPrinted>
  <dcterms:created xsi:type="dcterms:W3CDTF">2020-08-14T11:01:53Z</dcterms:created>
  <dcterms:modified xsi:type="dcterms:W3CDTF">2021-05-04T16:25:09Z</dcterms:modified>
</cp:coreProperties>
</file>